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8" r:id="rId1"/>
  </p:sldMasterIdLst>
  <p:notesMasterIdLst>
    <p:notesMasterId r:id="rId22"/>
  </p:notesMasterIdLst>
  <p:sldIdLst>
    <p:sldId id="256" r:id="rId2"/>
    <p:sldId id="257" r:id="rId3"/>
    <p:sldId id="291" r:id="rId4"/>
    <p:sldId id="320" r:id="rId5"/>
    <p:sldId id="292" r:id="rId6"/>
    <p:sldId id="293" r:id="rId7"/>
    <p:sldId id="294" r:id="rId8"/>
    <p:sldId id="309" r:id="rId9"/>
    <p:sldId id="295" r:id="rId10"/>
    <p:sldId id="310" r:id="rId11"/>
    <p:sldId id="311" r:id="rId12"/>
    <p:sldId id="312" r:id="rId13"/>
    <p:sldId id="313" r:id="rId14"/>
    <p:sldId id="314" r:id="rId15"/>
    <p:sldId id="315" r:id="rId16"/>
    <p:sldId id="316" r:id="rId17"/>
    <p:sldId id="317" r:id="rId18"/>
    <p:sldId id="318" r:id="rId19"/>
    <p:sldId id="319" r:id="rId20"/>
    <p:sldId id="273" r:id="rId21"/>
  </p:sldIdLst>
  <p:sldSz cx="9144000" cy="5143500" type="screen16x9"/>
  <p:notesSz cx="6858000" cy="9144000"/>
  <p:embeddedFontLst>
    <p:embeddedFont>
      <p:font typeface="Lato" panose="020F0502020204030203" pitchFamily="34" charset="0"/>
      <p:regular r:id="rId23"/>
      <p:bold r:id="rId24"/>
      <p:italic r:id="rId25"/>
      <p:boldItalic r:id="rId26"/>
    </p:embeddedFont>
    <p:embeddedFont>
      <p:font typeface="Lexend Exa" pitchFamily="2" charset="77"/>
      <p:regular r:id="rId27"/>
      <p:bold r:id="rId28"/>
    </p:embeddedFont>
    <p:embeddedFont>
      <p:font typeface="Lexend Exa Medium" pitchFamily="2" charset="77"/>
      <p:regular r:id="rId29"/>
      <p:bold r:id="rId30"/>
    </p:embeddedFont>
    <p:embeddedFont>
      <p:font typeface="Palanquin Dark Medium" panose="020B0604020203020204" pitchFamily="34" charset="77"/>
      <p:regular r:id="rId31"/>
      <p:bold r:id="rId32"/>
    </p:embeddedFont>
    <p:embeddedFont>
      <p:font typeface="Roboto Condensed Light" panose="020F0302020204030204" pitchFamily="34" charset="0"/>
      <p:regular r:id="rId33"/>
      <p: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2FE176D-1848-40D3-BFBA-C98DB4E74B33}">
  <a:tblStyle styleId="{E2FE176D-1848-40D3-BFBA-C98DB4E74B3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>
        <p:scale>
          <a:sx n="148" d="100"/>
          <a:sy n="148" d="100"/>
        </p:scale>
        <p:origin x="600" y="30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Intro</a:t>
            </a: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28b3d9679f_0_5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>
            <a:endParaRPr/>
          </a:p>
        </p:txBody>
      </p:sp>
      <p:sp>
        <p:nvSpPr>
          <p:cNvPr id="149" name="Google Shape;149;g228b3d9679f_0_5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98780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28b3d9679f_0_5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>
            <a:endParaRPr/>
          </a:p>
        </p:txBody>
      </p:sp>
      <p:sp>
        <p:nvSpPr>
          <p:cNvPr id="149" name="Google Shape;149;g228b3d9679f_0_5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Note </a:t>
            </a:r>
            <a:r>
              <a:rPr lang="it-IT" dirty="0" err="1"/>
              <a:t>discrepancy</a:t>
            </a:r>
            <a:r>
              <a:rPr lang="it-IT" dirty="0"/>
              <a:t>, </a:t>
            </a:r>
            <a:r>
              <a:rPr lang="it-IT" dirty="0" err="1"/>
              <a:t>maybe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because</a:t>
            </a:r>
            <a:r>
              <a:rPr lang="it-IT" dirty="0"/>
              <a:t> of the datasets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used</a:t>
            </a:r>
            <a:r>
              <a:rPr lang="it-IT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182817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28b3d9679f_0_5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>
            <a:endParaRPr/>
          </a:p>
        </p:txBody>
      </p:sp>
      <p:sp>
        <p:nvSpPr>
          <p:cNvPr id="149" name="Google Shape;149;g228b3d9679f_0_5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710129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28b3d9679f_0_5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>
            <a:endParaRPr/>
          </a:p>
        </p:txBody>
      </p:sp>
      <p:sp>
        <p:nvSpPr>
          <p:cNvPr id="149" name="Google Shape;149;g228b3d9679f_0_5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Turns out </a:t>
            </a:r>
            <a:r>
              <a:rPr lang="it-IT" dirty="0" err="1"/>
              <a:t>Indian</a:t>
            </a:r>
            <a:r>
              <a:rPr lang="it-IT" dirty="0"/>
              <a:t> music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very</a:t>
            </a:r>
            <a:r>
              <a:rPr lang="it-IT" dirty="0"/>
              <a:t> </a:t>
            </a:r>
            <a:r>
              <a:rPr lang="it-IT" dirty="0" err="1"/>
              <a:t>listened</a:t>
            </a:r>
            <a:r>
              <a:rPr lang="it-IT" dirty="0"/>
              <a:t>, </a:t>
            </a:r>
            <a:r>
              <a:rPr lang="it-IT" dirty="0" err="1"/>
              <a:t>also</a:t>
            </a:r>
            <a:r>
              <a:rPr lang="it-IT" dirty="0"/>
              <a:t> </a:t>
            </a:r>
            <a:r>
              <a:rPr lang="it-IT" dirty="0" err="1"/>
              <a:t>kids</a:t>
            </a:r>
            <a:r>
              <a:rPr lang="it-IT" dirty="0"/>
              <a:t> music, </a:t>
            </a:r>
            <a:r>
              <a:rPr lang="it-IT" dirty="0" err="1"/>
              <a:t>but</a:t>
            </a:r>
            <a:r>
              <a:rPr lang="it-IT" dirty="0"/>
              <a:t> </a:t>
            </a:r>
            <a:r>
              <a:rPr lang="it-IT" dirty="0" err="1"/>
              <a:t>they</a:t>
            </a:r>
            <a:r>
              <a:rPr lang="it-IT" dirty="0"/>
              <a:t> </a:t>
            </a:r>
            <a:r>
              <a:rPr lang="it-IT" dirty="0" err="1"/>
              <a:t>disabled</a:t>
            </a:r>
            <a:r>
              <a:rPr lang="it-IT" dirty="0"/>
              <a:t> </a:t>
            </a:r>
            <a:r>
              <a:rPr lang="it-IT" dirty="0" err="1"/>
              <a:t>comments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119744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28b3d9679f_0_5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>
            <a:endParaRPr/>
          </a:p>
        </p:txBody>
      </p:sp>
      <p:sp>
        <p:nvSpPr>
          <p:cNvPr id="149" name="Google Shape;149;g228b3d9679f_0_5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Expected</a:t>
            </a:r>
            <a:r>
              <a:rPr lang="it-IT" dirty="0"/>
              <a:t>, </a:t>
            </a:r>
            <a:r>
              <a:rPr lang="it-IT" dirty="0" err="1"/>
              <a:t>there</a:t>
            </a:r>
            <a:r>
              <a:rPr lang="it-IT" dirty="0"/>
              <a:t> are </a:t>
            </a:r>
            <a:r>
              <a:rPr lang="it-IT" dirty="0" err="1"/>
              <a:t>songs</a:t>
            </a:r>
            <a:r>
              <a:rPr lang="it-IT" dirty="0"/>
              <a:t> with </a:t>
            </a:r>
            <a:r>
              <a:rPr lang="it-IT" dirty="0" err="1"/>
              <a:t>very</a:t>
            </a:r>
            <a:r>
              <a:rPr lang="it-IT" dirty="0"/>
              <a:t> big </a:t>
            </a:r>
            <a:r>
              <a:rPr lang="it-IT" dirty="0" err="1"/>
              <a:t>n</a:t>
            </a:r>
            <a:r>
              <a:rPr lang="it-IT" dirty="0"/>
              <a:t> of streams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061190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28b3d9679f_0_5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>
            <a:endParaRPr/>
          </a:p>
        </p:txBody>
      </p:sp>
      <p:sp>
        <p:nvSpPr>
          <p:cNvPr id="149" name="Google Shape;149;g228b3d9679f_0_5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Shows </a:t>
            </a:r>
            <a:r>
              <a:rPr lang="it-IT" dirty="0" err="1"/>
              <a:t>what</a:t>
            </a:r>
            <a:r>
              <a:rPr lang="it-IT" dirty="0"/>
              <a:t> people like atm.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31726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28b3d9679f_0_5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>
            <a:endParaRPr/>
          </a:p>
        </p:txBody>
      </p:sp>
      <p:sp>
        <p:nvSpPr>
          <p:cNvPr id="149" name="Google Shape;149;g228b3d9679f_0_5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Note the use of random in </a:t>
            </a:r>
            <a:r>
              <a:rPr lang="it-IT" dirty="0" err="1"/>
              <a:t>graphDB</a:t>
            </a:r>
            <a:r>
              <a:rPr lang="it-IT" dirty="0"/>
              <a:t>, </a:t>
            </a:r>
            <a:r>
              <a:rPr lang="it-IT" dirty="0" err="1"/>
              <a:t>very</a:t>
            </a:r>
            <a:r>
              <a:rPr lang="it-IT" dirty="0"/>
              <a:t> hard to use, </a:t>
            </a:r>
            <a:r>
              <a:rPr lang="it-IT" dirty="0" err="1"/>
              <a:t>using</a:t>
            </a:r>
            <a:r>
              <a:rPr lang="it-IT" dirty="0"/>
              <a:t> </a:t>
            </a:r>
            <a:r>
              <a:rPr lang="it-IT" dirty="0" err="1"/>
              <a:t>bind</a:t>
            </a:r>
            <a:r>
              <a:rPr lang="it-IT" dirty="0"/>
              <a:t> and rand() </a:t>
            </a:r>
            <a:r>
              <a:rPr lang="it-IT" dirty="0" err="1"/>
              <a:t>as</a:t>
            </a:r>
            <a:r>
              <a:rPr lang="it-IT" dirty="0"/>
              <a:t> random </a:t>
            </a:r>
            <a:r>
              <a:rPr lang="it-IT" dirty="0" err="1"/>
              <a:t>ordering</a:t>
            </a:r>
            <a:r>
              <a:rPr lang="it-IT" dirty="0"/>
              <a:t>. Can </a:t>
            </a:r>
            <a:r>
              <a:rPr lang="it-IT" dirty="0" err="1"/>
              <a:t>choose</a:t>
            </a:r>
            <a:r>
              <a:rPr lang="it-IT" dirty="0"/>
              <a:t> </a:t>
            </a:r>
            <a:r>
              <a:rPr lang="it-IT" dirty="0" err="1"/>
              <a:t>threshold</a:t>
            </a:r>
            <a:r>
              <a:rPr lang="it-IT" dirty="0"/>
              <a:t> of key and tempo </a:t>
            </a:r>
            <a:r>
              <a:rPr lang="it-IT" dirty="0" err="1"/>
              <a:t>similarity</a:t>
            </a:r>
            <a:r>
              <a:rPr lang="it-IT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8166979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28b3d9679f_0_5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>
            <a:endParaRPr/>
          </a:p>
        </p:txBody>
      </p:sp>
      <p:sp>
        <p:nvSpPr>
          <p:cNvPr id="149" name="Google Shape;149;g228b3d9679f_0_5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159799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28b3d9679f_0_5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>
            <a:endParaRPr/>
          </a:p>
        </p:txBody>
      </p:sp>
      <p:sp>
        <p:nvSpPr>
          <p:cNvPr id="149" name="Google Shape;149;g228b3d9679f_0_5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141138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28b3d9679f_0_5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>
            <a:endParaRPr/>
          </a:p>
        </p:txBody>
      </p:sp>
      <p:sp>
        <p:nvSpPr>
          <p:cNvPr id="149" name="Google Shape;149;g228b3d9679f_0_5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found</a:t>
            </a:r>
            <a:r>
              <a:rPr lang="it-IT" dirty="0"/>
              <a:t> out some </a:t>
            </a:r>
            <a:r>
              <a:rPr lang="it-IT" dirty="0" err="1"/>
              <a:t>songs</a:t>
            </a:r>
            <a:r>
              <a:rPr lang="it-IT" dirty="0"/>
              <a:t> with </a:t>
            </a:r>
            <a:r>
              <a:rPr lang="it-IT" dirty="0" err="1"/>
              <a:t>similar</a:t>
            </a:r>
            <a:r>
              <a:rPr lang="it-IT" dirty="0"/>
              <a:t> streams to </a:t>
            </a:r>
            <a:r>
              <a:rPr lang="it-IT" dirty="0" err="1"/>
              <a:t>yt</a:t>
            </a:r>
            <a:r>
              <a:rPr lang="it-IT" dirty="0"/>
              <a:t> video </a:t>
            </a:r>
            <a:r>
              <a:rPr lang="it-IT" dirty="0" err="1"/>
              <a:t>views</a:t>
            </a:r>
            <a:r>
              <a:rPr lang="it-IT" dirty="0"/>
              <a:t>. A </a:t>
            </a:r>
            <a:r>
              <a:rPr lang="it-IT" dirty="0" err="1"/>
              <a:t>lot</a:t>
            </a:r>
            <a:r>
              <a:rPr lang="it-IT" dirty="0"/>
              <a:t> of </a:t>
            </a:r>
            <a:r>
              <a:rPr lang="it-IT" dirty="0" err="1"/>
              <a:t>popular</a:t>
            </a:r>
            <a:r>
              <a:rPr lang="it-IT" dirty="0"/>
              <a:t> </a:t>
            </a:r>
            <a:r>
              <a:rPr lang="it-IT" dirty="0" err="1"/>
              <a:t>songs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way </a:t>
            </a:r>
            <a:r>
              <a:rPr lang="it-IT" dirty="0" err="1"/>
              <a:t>higher</a:t>
            </a:r>
            <a:r>
              <a:rPr lang="it-IT" dirty="0"/>
              <a:t> streams </a:t>
            </a:r>
            <a:r>
              <a:rPr lang="it-IT" dirty="0" err="1"/>
              <a:t>than</a:t>
            </a:r>
            <a:r>
              <a:rPr lang="it-IT" dirty="0"/>
              <a:t> </a:t>
            </a:r>
            <a:r>
              <a:rPr lang="it-IT" dirty="0" err="1"/>
              <a:t>views</a:t>
            </a:r>
            <a:r>
              <a:rPr lang="it-IT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114895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0c93c893a1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10c93c893a1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Topic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popular</a:t>
            </a:r>
            <a:r>
              <a:rPr lang="it-IT" dirty="0"/>
              <a:t> </a:t>
            </a:r>
            <a:r>
              <a:rPr lang="it-IT" dirty="0" err="1"/>
              <a:t>spotify</a:t>
            </a:r>
            <a:r>
              <a:rPr lang="it-IT" dirty="0"/>
              <a:t> </a:t>
            </a:r>
            <a:r>
              <a:rPr lang="it-IT" dirty="0" err="1"/>
              <a:t>songs</a:t>
            </a:r>
            <a:r>
              <a:rPr lang="it-IT" dirty="0"/>
              <a:t> (with </a:t>
            </a:r>
            <a:r>
              <a:rPr lang="it-IT" dirty="0" err="1"/>
              <a:t>all</a:t>
            </a:r>
            <a:r>
              <a:rPr lang="it-IT" dirty="0"/>
              <a:t> </a:t>
            </a:r>
            <a:r>
              <a:rPr lang="it-IT" dirty="0" err="1"/>
              <a:t>their</a:t>
            </a:r>
            <a:r>
              <a:rPr lang="it-IT" dirty="0"/>
              <a:t> </a:t>
            </a:r>
            <a:r>
              <a:rPr lang="it-IT" dirty="0" err="1"/>
              <a:t>related</a:t>
            </a:r>
            <a:r>
              <a:rPr lang="it-IT" dirty="0"/>
              <a:t> info) and </a:t>
            </a:r>
            <a:r>
              <a:rPr lang="it-IT" dirty="0" err="1"/>
              <a:t>their</a:t>
            </a:r>
            <a:r>
              <a:rPr lang="it-IT" dirty="0"/>
              <a:t> </a:t>
            </a:r>
            <a:r>
              <a:rPr lang="it-IT" dirty="0" err="1"/>
              <a:t>related</a:t>
            </a:r>
            <a:r>
              <a:rPr lang="it-IT" dirty="0"/>
              <a:t> </a:t>
            </a:r>
            <a:r>
              <a:rPr lang="it-IT" dirty="0" err="1"/>
              <a:t>youtube</a:t>
            </a:r>
            <a:r>
              <a:rPr lang="it-IT" dirty="0"/>
              <a:t> video</a:t>
            </a: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g22c22aa9c2d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2" name="Google Shape;772;g22c22aa9c2d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g22c22aa9c2d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6" name="Google Shape;856;g22c22aa9c2d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Datasets from </a:t>
            </a:r>
            <a:r>
              <a:rPr lang="it-IT" dirty="0" err="1"/>
              <a:t>kaggle</a:t>
            </a:r>
            <a:r>
              <a:rPr lang="it-IT" dirty="0"/>
              <a:t>, 30.8 MB (</a:t>
            </a:r>
            <a:r>
              <a:rPr lang="it-IT" dirty="0" err="1"/>
              <a:t>about</a:t>
            </a:r>
            <a:r>
              <a:rPr lang="it-IT" dirty="0"/>
              <a:t> 20k </a:t>
            </a:r>
            <a:r>
              <a:rPr lang="it-IT" dirty="0" err="1"/>
              <a:t>rows</a:t>
            </a:r>
            <a:r>
              <a:rPr lang="it-IT" dirty="0"/>
              <a:t>) and 8 MB (28k </a:t>
            </a:r>
            <a:r>
              <a:rPr lang="it-IT" dirty="0" err="1"/>
              <a:t>rows</a:t>
            </a:r>
            <a:r>
              <a:rPr lang="it-IT" dirty="0"/>
              <a:t>), </a:t>
            </a:r>
            <a:r>
              <a:rPr lang="it-IT" dirty="0" err="1"/>
              <a:t>all</a:t>
            </a:r>
            <a:r>
              <a:rPr lang="it-IT" dirty="0"/>
              <a:t> the </a:t>
            </a:r>
            <a:r>
              <a:rPr lang="it-IT" dirty="0" err="1"/>
              <a:t>columns</a:t>
            </a:r>
            <a:r>
              <a:rPr lang="it-IT" dirty="0"/>
              <a:t>, some of </a:t>
            </a:r>
            <a:r>
              <a:rPr lang="it-IT" dirty="0" err="1"/>
              <a:t>them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removed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645166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28b3d9679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28b3d9679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076094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22c22aa9c2d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22c22aa9c2d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Main</a:t>
            </a:r>
            <a:r>
              <a:rPr lang="it-IT" dirty="0"/>
              <a:t> </a:t>
            </a:r>
            <a:r>
              <a:rPr lang="it-IT" dirty="0" err="1"/>
              <a:t>ontology</a:t>
            </a:r>
            <a:r>
              <a:rPr lang="it-IT" dirty="0"/>
              <a:t> schema, </a:t>
            </a:r>
            <a:r>
              <a:rPr lang="it-IT" dirty="0" err="1"/>
              <a:t>not</a:t>
            </a:r>
            <a:r>
              <a:rPr lang="it-IT" dirty="0"/>
              <a:t> </a:t>
            </a:r>
            <a:r>
              <a:rPr lang="it-IT" dirty="0" err="1"/>
              <a:t>too</a:t>
            </a:r>
            <a:r>
              <a:rPr lang="it-IT" dirty="0"/>
              <a:t> big </a:t>
            </a:r>
            <a:r>
              <a:rPr lang="it-IT" dirty="0" err="1"/>
              <a:t>but</a:t>
            </a:r>
            <a:r>
              <a:rPr lang="it-IT" dirty="0"/>
              <a:t> with </a:t>
            </a:r>
            <a:r>
              <a:rPr lang="it-IT" dirty="0" err="1"/>
              <a:t>all</a:t>
            </a:r>
            <a:r>
              <a:rPr lang="it-IT" dirty="0"/>
              <a:t> the </a:t>
            </a:r>
            <a:r>
              <a:rPr lang="it-IT" dirty="0" err="1"/>
              <a:t>essentials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75414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22c22aa9c2d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22c22aa9c2d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Spotify </a:t>
            </a:r>
            <a:r>
              <a:rPr lang="it-IT" dirty="0" err="1"/>
              <a:t>song</a:t>
            </a:r>
            <a:r>
              <a:rPr lang="it-IT" dirty="0"/>
              <a:t> with </a:t>
            </a:r>
            <a:r>
              <a:rPr lang="it-IT" dirty="0" err="1"/>
              <a:t>all</a:t>
            </a:r>
            <a:r>
              <a:rPr lang="it-IT" dirty="0"/>
              <a:t> </a:t>
            </a:r>
            <a:r>
              <a:rPr lang="it-IT" dirty="0" err="1"/>
              <a:t>its</a:t>
            </a:r>
            <a:r>
              <a:rPr lang="it-IT" dirty="0"/>
              <a:t> info. </a:t>
            </a:r>
            <a:r>
              <a:rPr lang="it-IT" dirty="0" err="1"/>
              <a:t>Published</a:t>
            </a:r>
            <a:r>
              <a:rPr lang="it-IT" dirty="0"/>
              <a:t> by </a:t>
            </a:r>
            <a:r>
              <a:rPr lang="it-IT" dirty="0" err="1"/>
              <a:t>at</a:t>
            </a:r>
            <a:r>
              <a:rPr lang="it-IT" dirty="0"/>
              <a:t> </a:t>
            </a:r>
            <a:r>
              <a:rPr lang="it-IT" dirty="0" err="1"/>
              <a:t>least</a:t>
            </a:r>
            <a:r>
              <a:rPr lang="it-IT" dirty="0"/>
              <a:t> an Artist (</a:t>
            </a:r>
            <a:r>
              <a:rPr lang="it-IT" dirty="0" err="1"/>
              <a:t>wich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a </a:t>
            </a:r>
            <a:r>
              <a:rPr lang="it-IT" dirty="0" err="1"/>
              <a:t>subclass</a:t>
            </a:r>
            <a:r>
              <a:rPr lang="it-IT" dirty="0"/>
              <a:t> of </a:t>
            </a:r>
            <a:r>
              <a:rPr lang="it-IT" dirty="0" err="1"/>
              <a:t>Person</a:t>
            </a:r>
            <a:r>
              <a:rPr lang="it-IT" dirty="0"/>
              <a:t>) and viceversa. Can be part of a playlist, </a:t>
            </a:r>
            <a:r>
              <a:rPr lang="it-IT" dirty="0" err="1"/>
              <a:t>which</a:t>
            </a:r>
            <a:r>
              <a:rPr lang="it-IT" dirty="0"/>
              <a:t> </a:t>
            </a:r>
            <a:r>
              <a:rPr lang="it-IT" dirty="0" err="1"/>
              <a:t>has</a:t>
            </a:r>
            <a:r>
              <a:rPr lang="it-IT" dirty="0"/>
              <a:t> one or more </a:t>
            </a:r>
            <a:r>
              <a:rPr lang="it-IT" dirty="0" err="1"/>
              <a:t>genres</a:t>
            </a:r>
            <a:r>
              <a:rPr lang="it-IT" dirty="0"/>
              <a:t>. </a:t>
            </a:r>
            <a:r>
              <a:rPr lang="it-IT" dirty="0" err="1"/>
              <a:t>Genres</a:t>
            </a:r>
            <a:r>
              <a:rPr lang="it-IT" dirty="0"/>
              <a:t> </a:t>
            </a:r>
            <a:r>
              <a:rPr lang="it-IT" dirty="0" err="1"/>
              <a:t>modeled</a:t>
            </a:r>
            <a:r>
              <a:rPr lang="it-IT" dirty="0"/>
              <a:t> with </a:t>
            </a:r>
            <a:r>
              <a:rPr lang="it-IT" dirty="0" err="1"/>
              <a:t>skos</a:t>
            </a:r>
            <a:r>
              <a:rPr lang="it-IT" dirty="0"/>
              <a:t> (</a:t>
            </a:r>
            <a:r>
              <a:rPr lang="it-IT" dirty="0" err="1"/>
              <a:t>broader</a:t>
            </a:r>
            <a:r>
              <a:rPr lang="it-IT" dirty="0"/>
              <a:t> &amp; </a:t>
            </a:r>
            <a:r>
              <a:rPr lang="it-IT" dirty="0" err="1"/>
              <a:t>narrower</a:t>
            </a:r>
            <a:r>
              <a:rPr lang="it-IT" dirty="0"/>
              <a:t> for </a:t>
            </a:r>
            <a:r>
              <a:rPr lang="it-IT" dirty="0" err="1"/>
              <a:t>subgenres</a:t>
            </a:r>
            <a:r>
              <a:rPr lang="it-IT" dirty="0"/>
              <a:t>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08595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22c22aa9c2d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22c22aa9c2d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Song </a:t>
            </a:r>
            <a:r>
              <a:rPr lang="it-IT" dirty="0" err="1"/>
              <a:t>belongs</a:t>
            </a:r>
            <a:r>
              <a:rPr lang="it-IT" dirty="0"/>
              <a:t> to an album </a:t>
            </a:r>
            <a:r>
              <a:rPr lang="it-IT" dirty="0" err="1"/>
              <a:t>which</a:t>
            </a:r>
            <a:r>
              <a:rPr lang="it-IT" dirty="0"/>
              <a:t> can be of </a:t>
            </a:r>
            <a:r>
              <a:rPr lang="it-IT" dirty="0" err="1"/>
              <a:t>type</a:t>
            </a:r>
            <a:r>
              <a:rPr lang="it-IT" dirty="0"/>
              <a:t> single (so </a:t>
            </a:r>
            <a:r>
              <a:rPr lang="it-IT" dirty="0" err="1"/>
              <a:t>contains</a:t>
            </a:r>
            <a:r>
              <a:rPr lang="it-IT" dirty="0"/>
              <a:t> </a:t>
            </a:r>
            <a:r>
              <a:rPr lang="it-IT" dirty="0" err="1"/>
              <a:t>only</a:t>
            </a:r>
            <a:r>
              <a:rPr lang="it-IT" dirty="0"/>
              <a:t> the </a:t>
            </a:r>
            <a:r>
              <a:rPr lang="it-IT" dirty="0" err="1"/>
              <a:t>song</a:t>
            </a:r>
            <a:r>
              <a:rPr lang="it-IT" dirty="0"/>
              <a:t>), or album or compilation (</a:t>
            </a:r>
            <a:r>
              <a:rPr lang="it-IT" dirty="0" err="1"/>
              <a:t>both</a:t>
            </a:r>
            <a:r>
              <a:rPr lang="it-IT" dirty="0"/>
              <a:t> can </a:t>
            </a:r>
            <a:r>
              <a:rPr lang="it-IT" dirty="0" err="1"/>
              <a:t>contain</a:t>
            </a:r>
            <a:r>
              <a:rPr lang="it-IT" dirty="0"/>
              <a:t> more </a:t>
            </a:r>
            <a:r>
              <a:rPr lang="it-IT" dirty="0" err="1"/>
              <a:t>than</a:t>
            </a:r>
            <a:r>
              <a:rPr lang="it-IT" dirty="0"/>
              <a:t> 1 </a:t>
            </a:r>
            <a:r>
              <a:rPr lang="it-IT" dirty="0" err="1"/>
              <a:t>song</a:t>
            </a:r>
            <a:r>
              <a:rPr lang="it-IT" dirty="0"/>
              <a:t>). Song be </a:t>
            </a:r>
            <a:r>
              <a:rPr lang="it-IT" dirty="0" err="1"/>
              <a:t>song</a:t>
            </a:r>
            <a:r>
              <a:rPr lang="it-IT" dirty="0"/>
              <a:t> of a </a:t>
            </a:r>
            <a:r>
              <a:rPr lang="it-IT" dirty="0" err="1"/>
              <a:t>youtube</a:t>
            </a:r>
            <a:r>
              <a:rPr lang="it-IT" dirty="0"/>
              <a:t> video (</a:t>
            </a:r>
            <a:r>
              <a:rPr lang="it-IT" dirty="0" err="1"/>
              <a:t>all</a:t>
            </a:r>
            <a:r>
              <a:rPr lang="it-IT" dirty="0"/>
              <a:t> info </a:t>
            </a:r>
            <a:r>
              <a:rPr lang="it-IT" dirty="0" err="1"/>
              <a:t>about</a:t>
            </a:r>
            <a:r>
              <a:rPr lang="it-IT" dirty="0"/>
              <a:t> video), </a:t>
            </a:r>
            <a:r>
              <a:rPr lang="it-IT" dirty="0" err="1"/>
              <a:t>uploaded</a:t>
            </a:r>
            <a:r>
              <a:rPr lang="it-IT" dirty="0"/>
              <a:t> by </a:t>
            </a:r>
            <a:r>
              <a:rPr lang="it-IT" dirty="0" err="1"/>
              <a:t>specific</a:t>
            </a:r>
            <a:r>
              <a:rPr lang="it-IT" dirty="0"/>
              <a:t> </a:t>
            </a:r>
            <a:r>
              <a:rPr lang="it-IT" dirty="0" err="1"/>
              <a:t>channel</a:t>
            </a:r>
            <a:r>
              <a:rPr lang="it-IT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041993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22c22aa9c2d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22c22aa9c2d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tried</a:t>
            </a:r>
            <a:r>
              <a:rPr lang="it-IT" dirty="0"/>
              <a:t> </a:t>
            </a:r>
            <a:r>
              <a:rPr lang="it-IT" dirty="0" err="1"/>
              <a:t>validation</a:t>
            </a:r>
            <a:r>
              <a:rPr lang="it-IT" dirty="0"/>
              <a:t> with SHACL to make sure </a:t>
            </a:r>
            <a:r>
              <a:rPr lang="it-IT" dirty="0" err="1"/>
              <a:t>everything</a:t>
            </a:r>
            <a:r>
              <a:rPr lang="it-IT" dirty="0"/>
              <a:t> </a:t>
            </a:r>
            <a:r>
              <a:rPr lang="it-IT" dirty="0" err="1"/>
              <a:t>was</a:t>
            </a:r>
            <a:r>
              <a:rPr lang="it-IT" dirty="0"/>
              <a:t> </a:t>
            </a:r>
            <a:r>
              <a:rPr lang="it-IT" dirty="0" err="1"/>
              <a:t>correct</a:t>
            </a:r>
            <a:r>
              <a:rPr lang="it-IT" dirty="0"/>
              <a:t> and </a:t>
            </a:r>
            <a:r>
              <a:rPr lang="it-IT" dirty="0" err="1"/>
              <a:t>checked</a:t>
            </a:r>
            <a:r>
              <a:rPr lang="it-IT" dirty="0"/>
              <a:t> </a:t>
            </a:r>
            <a:r>
              <a:rPr lang="it-IT" dirty="0" err="1"/>
              <a:t>if</a:t>
            </a:r>
            <a:r>
              <a:rPr lang="it-IT" dirty="0"/>
              <a:t> </a:t>
            </a:r>
            <a:r>
              <a:rPr lang="it-IT" dirty="0" err="1"/>
              <a:t>there</a:t>
            </a:r>
            <a:r>
              <a:rPr lang="it-IT" dirty="0"/>
              <a:t> </a:t>
            </a:r>
            <a:r>
              <a:rPr lang="it-IT" dirty="0" err="1"/>
              <a:t>were</a:t>
            </a:r>
            <a:r>
              <a:rPr lang="it-IT" dirty="0"/>
              <a:t> </a:t>
            </a:r>
            <a:r>
              <a:rPr lang="it-IT" dirty="0" err="1"/>
              <a:t>any</a:t>
            </a:r>
            <a:r>
              <a:rPr lang="it-IT" dirty="0"/>
              <a:t> </a:t>
            </a:r>
            <a:r>
              <a:rPr lang="it-IT" dirty="0" err="1"/>
              <a:t>error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could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</a:t>
            </a:r>
            <a:r>
              <a:rPr lang="it-IT" dirty="0" err="1"/>
              <a:t>appeared</a:t>
            </a:r>
            <a:r>
              <a:rPr lang="it-IT" dirty="0"/>
              <a:t> </a:t>
            </a:r>
            <a:r>
              <a:rPr lang="it-IT" dirty="0" err="1"/>
              <a:t>during</a:t>
            </a:r>
            <a:r>
              <a:rPr lang="it-IT" dirty="0"/>
              <a:t> data </a:t>
            </a:r>
            <a:r>
              <a:rPr lang="it-IT" dirty="0" err="1"/>
              <a:t>cleaning</a:t>
            </a:r>
            <a:r>
              <a:rPr lang="it-IT" dirty="0"/>
              <a:t>, </a:t>
            </a:r>
            <a:r>
              <a:rPr lang="it-IT" dirty="0" err="1"/>
              <a:t>merging</a:t>
            </a:r>
            <a:r>
              <a:rPr lang="it-IT" dirty="0"/>
              <a:t> and loading.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233101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28b3d9679f_0_5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>
            <a:endParaRPr/>
          </a:p>
        </p:txBody>
      </p:sp>
      <p:sp>
        <p:nvSpPr>
          <p:cNvPr id="149" name="Google Shape;149;g228b3d9679f_0_5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10800000" flipH="1">
            <a:off x="-34075" y="-3343400"/>
            <a:ext cx="9463500" cy="4432500"/>
          </a:xfrm>
          <a:prstGeom prst="wave">
            <a:avLst>
              <a:gd name="adj1" fmla="val 8291"/>
              <a:gd name="adj2" fmla="val -142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7712400" y="4225318"/>
            <a:ext cx="1606800" cy="16068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713100" y="2228613"/>
            <a:ext cx="6999300" cy="147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713100" y="3881013"/>
            <a:ext cx="4060800" cy="4758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713100" y="-1851325"/>
            <a:ext cx="3858900" cy="38589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1"/>
          <p:cNvSpPr/>
          <p:nvPr/>
        </p:nvSpPr>
        <p:spPr>
          <a:xfrm>
            <a:off x="713100" y="3698995"/>
            <a:ext cx="2283300" cy="22833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11"/>
          <p:cNvSpPr/>
          <p:nvPr/>
        </p:nvSpPr>
        <p:spPr>
          <a:xfrm>
            <a:off x="713100" y="355752"/>
            <a:ext cx="7717800" cy="4609200"/>
          </a:xfrm>
          <a:prstGeom prst="wave">
            <a:avLst>
              <a:gd name="adj1" fmla="val 10100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1"/>
          <p:cNvSpPr/>
          <p:nvPr/>
        </p:nvSpPr>
        <p:spPr>
          <a:xfrm>
            <a:off x="6147600" y="-824505"/>
            <a:ext cx="2283300" cy="22833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11"/>
          <p:cNvSpPr/>
          <p:nvPr/>
        </p:nvSpPr>
        <p:spPr>
          <a:xfrm>
            <a:off x="-7249800" y="355752"/>
            <a:ext cx="7717800" cy="4609200"/>
          </a:xfrm>
          <a:prstGeom prst="wave">
            <a:avLst>
              <a:gd name="adj1" fmla="val 10100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11"/>
          <p:cNvSpPr/>
          <p:nvPr/>
        </p:nvSpPr>
        <p:spPr>
          <a:xfrm>
            <a:off x="8676000" y="355752"/>
            <a:ext cx="7717800" cy="4609200"/>
          </a:xfrm>
          <a:prstGeom prst="wave">
            <a:avLst>
              <a:gd name="adj1" fmla="val 10100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551750"/>
            <a:ext cx="6576000" cy="15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9" name="Google Shape;69;p11"/>
          <p:cNvSpPr txBox="1">
            <a:spLocks noGrp="1"/>
          </p:cNvSpPr>
          <p:nvPr>
            <p:ph type="subTitle" idx="1"/>
          </p:nvPr>
        </p:nvSpPr>
        <p:spPr>
          <a:xfrm>
            <a:off x="1284000" y="3108950"/>
            <a:ext cx="6576000" cy="49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1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/>
          <p:nvPr/>
        </p:nvSpPr>
        <p:spPr>
          <a:xfrm>
            <a:off x="8430912" y="373115"/>
            <a:ext cx="1215900" cy="12159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13"/>
          <p:cNvSpPr/>
          <p:nvPr/>
        </p:nvSpPr>
        <p:spPr>
          <a:xfrm>
            <a:off x="-484888" y="3554465"/>
            <a:ext cx="1215900" cy="12159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3"/>
          <p:cNvSpPr/>
          <p:nvPr/>
        </p:nvSpPr>
        <p:spPr>
          <a:xfrm rot="-5400000" flipH="1">
            <a:off x="1926000" y="-2177700"/>
            <a:ext cx="5292000" cy="9609300"/>
          </a:xfrm>
          <a:prstGeom prst="wave">
            <a:avLst>
              <a:gd name="adj1" fmla="val 4007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1_1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4"/>
          <p:cNvSpPr/>
          <p:nvPr/>
        </p:nvSpPr>
        <p:spPr>
          <a:xfrm rot="10800000" flipH="1">
            <a:off x="-455100" y="-693300"/>
            <a:ext cx="10054200" cy="6530100"/>
          </a:xfrm>
          <a:prstGeom prst="wave">
            <a:avLst>
              <a:gd name="adj1" fmla="val 8291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TITLE_ONLY_3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/>
          <p:nvPr/>
        </p:nvSpPr>
        <p:spPr>
          <a:xfrm rot="5400000" flipH="1">
            <a:off x="1926000" y="-2187050"/>
            <a:ext cx="5292000" cy="9609300"/>
          </a:xfrm>
          <a:prstGeom prst="wave">
            <a:avLst>
              <a:gd name="adj1" fmla="val 4007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7">
  <p:cSld name="TITLE_ONLY_5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/>
          <p:nvPr/>
        </p:nvSpPr>
        <p:spPr>
          <a:xfrm rot="10800000" flipH="1">
            <a:off x="-34075" y="-590025"/>
            <a:ext cx="9463500" cy="5946000"/>
          </a:xfrm>
          <a:prstGeom prst="wave">
            <a:avLst>
              <a:gd name="adj1" fmla="val 8291"/>
              <a:gd name="adj2" fmla="val -142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9"/>
          <p:cNvSpPr/>
          <p:nvPr/>
        </p:nvSpPr>
        <p:spPr>
          <a:xfrm rot="10800000" flipH="1">
            <a:off x="5906861" y="4606463"/>
            <a:ext cx="2682000" cy="2682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1327950" y="539400"/>
            <a:ext cx="6488100" cy="4242000"/>
          </a:xfrm>
          <a:prstGeom prst="wave">
            <a:avLst>
              <a:gd name="adj1" fmla="val 10100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" name="Google Shape;16;p3"/>
          <p:cNvGrpSpPr/>
          <p:nvPr/>
        </p:nvGrpSpPr>
        <p:grpSpPr>
          <a:xfrm>
            <a:off x="-5459925" y="539400"/>
            <a:ext cx="6488100" cy="4242000"/>
            <a:chOff x="-5459925" y="539400"/>
            <a:chExt cx="6488100" cy="4242000"/>
          </a:xfrm>
        </p:grpSpPr>
        <p:sp>
          <p:nvSpPr>
            <p:cNvPr id="17" name="Google Shape;17;p3"/>
            <p:cNvSpPr/>
            <p:nvPr/>
          </p:nvSpPr>
          <p:spPr>
            <a:xfrm>
              <a:off x="-5459925" y="539400"/>
              <a:ext cx="6488100" cy="4242000"/>
            </a:xfrm>
            <a:prstGeom prst="wave">
              <a:avLst>
                <a:gd name="adj1" fmla="val 10100"/>
                <a:gd name="adj2" fmla="val 0"/>
              </a:avLst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3"/>
            <p:cNvSpPr/>
            <p:nvPr/>
          </p:nvSpPr>
          <p:spPr>
            <a:xfrm>
              <a:off x="-911700" y="2653412"/>
              <a:ext cx="1624800" cy="16248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oogle Shape;19;p3"/>
          <p:cNvGrpSpPr/>
          <p:nvPr/>
        </p:nvGrpSpPr>
        <p:grpSpPr>
          <a:xfrm>
            <a:off x="8115825" y="539400"/>
            <a:ext cx="6488100" cy="4242000"/>
            <a:chOff x="8115825" y="539400"/>
            <a:chExt cx="6488100" cy="4242000"/>
          </a:xfrm>
        </p:grpSpPr>
        <p:sp>
          <p:nvSpPr>
            <p:cNvPr id="20" name="Google Shape;20;p3"/>
            <p:cNvSpPr/>
            <p:nvPr/>
          </p:nvSpPr>
          <p:spPr>
            <a:xfrm>
              <a:off x="8115825" y="539400"/>
              <a:ext cx="6488100" cy="4242000"/>
            </a:xfrm>
            <a:prstGeom prst="wave">
              <a:avLst>
                <a:gd name="adj1" fmla="val 10100"/>
                <a:gd name="adj2" fmla="val 0"/>
              </a:avLst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8430900" y="865287"/>
              <a:ext cx="1624800" cy="16248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3715125" y="1702050"/>
            <a:ext cx="3644100" cy="14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title" idx="2" hasCustomPrompt="1"/>
          </p:nvPr>
        </p:nvSpPr>
        <p:spPr>
          <a:xfrm>
            <a:off x="1698425" y="2239575"/>
            <a:ext cx="1624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4" name="Google Shape;24;p3"/>
          <p:cNvSpPr txBox="1">
            <a:spLocks noGrp="1"/>
          </p:cNvSpPr>
          <p:nvPr>
            <p:ph type="subTitle" idx="1"/>
          </p:nvPr>
        </p:nvSpPr>
        <p:spPr>
          <a:xfrm>
            <a:off x="3715125" y="3103488"/>
            <a:ext cx="3644100" cy="51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 rot="-5400000" flipH="1">
            <a:off x="1341163" y="4239862"/>
            <a:ext cx="1089000" cy="1089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4"/>
          <p:cNvSpPr/>
          <p:nvPr/>
        </p:nvSpPr>
        <p:spPr>
          <a:xfrm>
            <a:off x="-98400" y="-631600"/>
            <a:ext cx="9340800" cy="6530100"/>
          </a:xfrm>
          <a:prstGeom prst="wave">
            <a:avLst>
              <a:gd name="adj1" fmla="val 8291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4"/>
          <p:cNvSpPr/>
          <p:nvPr/>
        </p:nvSpPr>
        <p:spPr>
          <a:xfrm rot="-5400000" flipH="1">
            <a:off x="7298113" y="-549588"/>
            <a:ext cx="1089000" cy="1089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1"/>
          </p:nvPr>
        </p:nvSpPr>
        <p:spPr>
          <a:xfrm>
            <a:off x="720000" y="1473600"/>
            <a:ext cx="7704000" cy="21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-1101700" y="2612921"/>
            <a:ext cx="2489100" cy="24894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5"/>
          <p:cNvSpPr/>
          <p:nvPr/>
        </p:nvSpPr>
        <p:spPr>
          <a:xfrm>
            <a:off x="7756575" y="41171"/>
            <a:ext cx="2489100" cy="24894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5"/>
          <p:cNvSpPr/>
          <p:nvPr/>
        </p:nvSpPr>
        <p:spPr>
          <a:xfrm rot="-5400000" flipH="1">
            <a:off x="-20862" y="452900"/>
            <a:ext cx="5369100" cy="4265400"/>
          </a:xfrm>
          <a:prstGeom prst="wave">
            <a:avLst>
              <a:gd name="adj1" fmla="val 8291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5"/>
          <p:cNvSpPr/>
          <p:nvPr/>
        </p:nvSpPr>
        <p:spPr>
          <a:xfrm rot="-5400000" flipH="1">
            <a:off x="3796963" y="452900"/>
            <a:ext cx="5369100" cy="4265400"/>
          </a:xfrm>
          <a:prstGeom prst="wave">
            <a:avLst>
              <a:gd name="adj1" fmla="val 8291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1356563" y="2403050"/>
            <a:ext cx="2611800" cy="36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800" b="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title" idx="2"/>
          </p:nvPr>
        </p:nvSpPr>
        <p:spPr>
          <a:xfrm>
            <a:off x="5175614" y="2402925"/>
            <a:ext cx="2611800" cy="36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800" b="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subTitle" idx="1"/>
          </p:nvPr>
        </p:nvSpPr>
        <p:spPr>
          <a:xfrm>
            <a:off x="5175614" y="2768026"/>
            <a:ext cx="2611800" cy="94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ubTitle" idx="3"/>
          </p:nvPr>
        </p:nvSpPr>
        <p:spPr>
          <a:xfrm>
            <a:off x="1356563" y="2768026"/>
            <a:ext cx="2611800" cy="94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 rot="5400000">
            <a:off x="6713837" y="4239862"/>
            <a:ext cx="1089000" cy="1089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6"/>
          <p:cNvSpPr/>
          <p:nvPr/>
        </p:nvSpPr>
        <p:spPr>
          <a:xfrm flipH="1">
            <a:off x="-98400" y="-631600"/>
            <a:ext cx="9340800" cy="6530100"/>
          </a:xfrm>
          <a:prstGeom prst="wave">
            <a:avLst>
              <a:gd name="adj1" fmla="val 8291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6"/>
          <p:cNvSpPr/>
          <p:nvPr/>
        </p:nvSpPr>
        <p:spPr>
          <a:xfrm rot="5400000">
            <a:off x="71783" y="-739300"/>
            <a:ext cx="1309500" cy="13095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body" idx="1"/>
          </p:nvPr>
        </p:nvSpPr>
        <p:spPr>
          <a:xfrm>
            <a:off x="713100" y="1987500"/>
            <a:ext cx="3542700" cy="261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713100" y="633900"/>
            <a:ext cx="3542700" cy="135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/>
          <p:nvPr/>
        </p:nvSpPr>
        <p:spPr>
          <a:xfrm rot="-5400000" flipH="1">
            <a:off x="4326738" y="452900"/>
            <a:ext cx="5369100" cy="4265400"/>
          </a:xfrm>
          <a:prstGeom prst="wave">
            <a:avLst>
              <a:gd name="adj1" fmla="val 8291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/>
          <p:nvPr/>
        </p:nvSpPr>
        <p:spPr>
          <a:xfrm>
            <a:off x="7366800" y="-323855"/>
            <a:ext cx="2283300" cy="22833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8"/>
          <p:cNvSpPr/>
          <p:nvPr/>
        </p:nvSpPr>
        <p:spPr>
          <a:xfrm rot="5400000" flipH="1">
            <a:off x="1939500" y="-1407600"/>
            <a:ext cx="5265000" cy="7958700"/>
          </a:xfrm>
          <a:prstGeom prst="wave">
            <a:avLst>
              <a:gd name="adj1" fmla="val 5240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8"/>
          <p:cNvSpPr/>
          <p:nvPr/>
        </p:nvSpPr>
        <p:spPr>
          <a:xfrm>
            <a:off x="-653250" y="3462445"/>
            <a:ext cx="2283300" cy="22833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title"/>
          </p:nvPr>
        </p:nvSpPr>
        <p:spPr>
          <a:xfrm>
            <a:off x="682500" y="1177800"/>
            <a:ext cx="7779000" cy="27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/>
          <p:nvPr/>
        </p:nvSpPr>
        <p:spPr>
          <a:xfrm>
            <a:off x="6472675" y="2950800"/>
            <a:ext cx="3309300" cy="33093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9"/>
          <p:cNvSpPr/>
          <p:nvPr/>
        </p:nvSpPr>
        <p:spPr>
          <a:xfrm>
            <a:off x="-637975" y="-358500"/>
            <a:ext cx="3309300" cy="33093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9"/>
          <p:cNvSpPr/>
          <p:nvPr/>
        </p:nvSpPr>
        <p:spPr>
          <a:xfrm rot="5400000">
            <a:off x="584250" y="-1147500"/>
            <a:ext cx="7511700" cy="7254000"/>
          </a:xfrm>
          <a:prstGeom prst="wave">
            <a:avLst>
              <a:gd name="adj1" fmla="val 8698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title"/>
          </p:nvPr>
        </p:nvSpPr>
        <p:spPr>
          <a:xfrm>
            <a:off x="2187150" y="1578000"/>
            <a:ext cx="4769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subTitle" idx="1"/>
          </p:nvPr>
        </p:nvSpPr>
        <p:spPr>
          <a:xfrm>
            <a:off x="2187150" y="2419800"/>
            <a:ext cx="4769700" cy="114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0"/>
          <p:cNvSpPr txBox="1">
            <a:spLocks noGrp="1"/>
          </p:cNvSpPr>
          <p:nvPr>
            <p:ph type="title"/>
          </p:nvPr>
        </p:nvSpPr>
        <p:spPr>
          <a:xfrm>
            <a:off x="720000" y="930600"/>
            <a:ext cx="3530700" cy="328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 Medium"/>
              <a:buNone/>
              <a:defRPr sz="3500">
                <a:solidFill>
                  <a:schemeClr val="dk1"/>
                </a:solidFill>
                <a:latin typeface="Lexend Exa Medium"/>
                <a:ea typeface="Lexend Exa Medium"/>
                <a:cs typeface="Lexend Exa Medium"/>
                <a:sym typeface="Lexend Ex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3" r:id="rId14"/>
    <p:sldLayoutId id="2147483665" r:id="rId1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.png"/><Relationship Id="rId4" Type="http://schemas.openxmlformats.org/officeDocument/2006/relationships/image" Target="../media/image3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9.png"/><Relationship Id="rId3" Type="http://schemas.openxmlformats.org/officeDocument/2006/relationships/hyperlink" Target="https://www.kaggle.com/datasets/salvatorerastelli/spotify-and-youtube" TargetMode="External"/><Relationship Id="rId7" Type="http://schemas.openxmlformats.org/officeDocument/2006/relationships/image" Target="../media/image1.png"/><Relationship Id="rId12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.png"/><Relationship Id="rId11" Type="http://schemas.microsoft.com/office/2007/relationships/hdphoto" Target="../media/hdphoto1.wdp"/><Relationship Id="rId5" Type="http://schemas.openxmlformats.org/officeDocument/2006/relationships/image" Target="../media/image4.png"/><Relationship Id="rId10" Type="http://schemas.openxmlformats.org/officeDocument/2006/relationships/image" Target="../media/image7.png"/><Relationship Id="rId4" Type="http://schemas.openxmlformats.org/officeDocument/2006/relationships/hyperlink" Target="https://www.kaggle.com/datasets/sujaykapadnis/spotify-songs" TargetMode="External"/><Relationship Id="rId9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microsoft.com/office/2007/relationships/hdphoto" Target="../media/hdphoto2.wdp"/><Relationship Id="rId5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3"/>
          <p:cNvSpPr txBox="1">
            <a:spLocks noGrp="1"/>
          </p:cNvSpPr>
          <p:nvPr>
            <p:ph type="ctrTitle"/>
          </p:nvPr>
        </p:nvSpPr>
        <p:spPr>
          <a:xfrm>
            <a:off x="713100" y="2017601"/>
            <a:ext cx="8202300" cy="147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2800" dirty="0"/>
              <a:t>Spotify &amp; </a:t>
            </a:r>
            <a:r>
              <a:rPr lang="en" sz="2800" dirty="0" err="1"/>
              <a:t>Youtube</a:t>
            </a:r>
            <a:r>
              <a:rPr lang="en" sz="2800" dirty="0"/>
              <a:t> Songs Statistics </a:t>
            </a:r>
            <a:r>
              <a:rPr lang="en" sz="2000" dirty="0">
                <a:solidFill>
                  <a:schemeClr val="dk2"/>
                </a:solidFill>
              </a:rPr>
              <a:t>FRANGI</a:t>
            </a:r>
            <a:br>
              <a:rPr lang="en" sz="2800" dirty="0">
                <a:solidFill>
                  <a:schemeClr val="dk2"/>
                </a:solidFill>
              </a:rPr>
            </a:br>
            <a:r>
              <a:rPr lang="en" sz="1400" dirty="0">
                <a:solidFill>
                  <a:schemeClr val="dk2"/>
                </a:solidFill>
              </a:rPr>
              <a:t>Francesco </a:t>
            </a:r>
            <a:r>
              <a:rPr lang="en" sz="1400" dirty="0" err="1">
                <a:solidFill>
                  <a:schemeClr val="dk2"/>
                </a:solidFill>
              </a:rPr>
              <a:t>Frigato</a:t>
            </a:r>
            <a:r>
              <a:rPr lang="en" sz="1400" dirty="0">
                <a:solidFill>
                  <a:schemeClr val="dk2"/>
                </a:solidFill>
              </a:rPr>
              <a:t>, Andrea </a:t>
            </a:r>
            <a:r>
              <a:rPr lang="en" sz="1400" dirty="0" err="1">
                <a:solidFill>
                  <a:schemeClr val="dk2"/>
                </a:solidFill>
              </a:rPr>
              <a:t>Felline</a:t>
            </a:r>
            <a:r>
              <a:rPr lang="en" sz="1400" dirty="0">
                <a:solidFill>
                  <a:schemeClr val="dk2"/>
                </a:solidFill>
              </a:rPr>
              <a:t>, Gianluca Antolini</a:t>
            </a:r>
            <a:endParaRPr sz="2800" dirty="0">
              <a:solidFill>
                <a:schemeClr val="dk2"/>
              </a:solidFill>
              <a:latin typeface="Palanquin Dark Medium"/>
              <a:ea typeface="Palanquin Dark Medium"/>
              <a:cs typeface="Palanquin Dark Medium"/>
              <a:sym typeface="Palanquin Dark Medium"/>
            </a:endParaRPr>
          </a:p>
        </p:txBody>
      </p:sp>
      <p:sp>
        <p:nvSpPr>
          <p:cNvPr id="111" name="Google Shape;111;p23"/>
          <p:cNvSpPr txBox="1">
            <a:spLocks noGrp="1"/>
          </p:cNvSpPr>
          <p:nvPr>
            <p:ph type="subTitle" idx="1"/>
          </p:nvPr>
        </p:nvSpPr>
        <p:spPr>
          <a:xfrm>
            <a:off x="894246" y="4096359"/>
            <a:ext cx="2804508" cy="551320"/>
          </a:xfrm>
          <a:prstGeom prst="round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50" dirty="0" err="1"/>
              <a:t>Master’s</a:t>
            </a:r>
            <a:r>
              <a:rPr lang="it-IT" sz="1050" dirty="0"/>
              <a:t> Degree in Computer Engineering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50" dirty="0"/>
              <a:t>Database 2 – Group Project - A.Y. 2023/23</a:t>
            </a:r>
          </a:p>
        </p:txBody>
      </p:sp>
      <p:pic>
        <p:nvPicPr>
          <p:cNvPr id="11" name="Immagine 10" descr="Immagine che contiene Elementi grafici, cerchio, Policromia, cartone animato&#10;&#10;Descrizione generata automaticamente">
            <a:extLst>
              <a:ext uri="{FF2B5EF4-FFF2-40B4-BE49-F238E27FC236}">
                <a16:creationId xmlns:a16="http://schemas.microsoft.com/office/drawing/2014/main" id="{03D4C89B-74CC-9AEE-AFDD-57EE9A9141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844021">
            <a:off x="6658664" y="3187626"/>
            <a:ext cx="4262817" cy="4262817"/>
          </a:xfrm>
          <a:prstGeom prst="rect">
            <a:avLst/>
          </a:prstGeom>
        </p:spPr>
      </p:pic>
      <p:pic>
        <p:nvPicPr>
          <p:cNvPr id="17" name="Immagine 16" descr="Immagine che contiene testo, Carattere, Elementi grafici, grafica&#10;&#10;Descrizione generata automaticamente">
            <a:extLst>
              <a:ext uri="{FF2B5EF4-FFF2-40B4-BE49-F238E27FC236}">
                <a16:creationId xmlns:a16="http://schemas.microsoft.com/office/drawing/2014/main" id="{47048B99-8ADD-7A5B-DD9A-0017AA6925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9701" y="219943"/>
            <a:ext cx="1842286" cy="1198800"/>
          </a:xfrm>
          <a:prstGeom prst="rect">
            <a:avLst/>
          </a:prstGeom>
        </p:spPr>
      </p:pic>
      <p:pic>
        <p:nvPicPr>
          <p:cNvPr id="3" name="Immagine 2" descr="Immagine che contiene rosso, Elementi grafici, simbolo, Carminio&#10;&#10;Descrizione generata automaticamente">
            <a:extLst>
              <a:ext uri="{FF2B5EF4-FFF2-40B4-BE49-F238E27FC236}">
                <a16:creationId xmlns:a16="http://schemas.microsoft.com/office/drawing/2014/main" id="{3D305FA3-E7A6-497B-CB81-9A6192B24C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885065" y="2272844"/>
            <a:ext cx="865609" cy="597811"/>
          </a:xfrm>
          <a:prstGeom prst="rect">
            <a:avLst/>
          </a:prstGeom>
        </p:spPr>
      </p:pic>
    </p:spTree>
  </p:cSld>
  <p:clrMapOvr>
    <a:masterClrMapping/>
  </p:clrMapOvr>
  <p:transition spd="slow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83;p30">
            <a:extLst>
              <a:ext uri="{FF2B5EF4-FFF2-40B4-BE49-F238E27FC236}">
                <a16:creationId xmlns:a16="http://schemas.microsoft.com/office/drawing/2014/main" id="{78AA1897-C0B9-4266-32F3-C53F4EDB56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QUERIES (2)</a:t>
            </a:r>
            <a:endParaRPr sz="1800" dirty="0"/>
          </a:p>
        </p:txBody>
      </p:sp>
      <p:sp>
        <p:nvSpPr>
          <p:cNvPr id="5" name="Google Shape;483;p30">
            <a:extLst>
              <a:ext uri="{FF2B5EF4-FFF2-40B4-BE49-F238E27FC236}">
                <a16:creationId xmlns:a16="http://schemas.microsoft.com/office/drawing/2014/main" id="{E938BFF2-2E7E-6CF4-390D-04B55022A077}"/>
              </a:ext>
            </a:extLst>
          </p:cNvPr>
          <p:cNvSpPr txBox="1">
            <a:spLocks/>
          </p:cNvSpPr>
          <p:nvPr/>
        </p:nvSpPr>
        <p:spPr>
          <a:xfrm>
            <a:off x="720000" y="733025"/>
            <a:ext cx="7704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 Medium"/>
              <a:buNone/>
              <a:defRPr sz="3500" b="0" i="0" u="none" strike="noStrike" cap="none">
                <a:solidFill>
                  <a:schemeClr val="dk1"/>
                </a:solidFill>
                <a:latin typeface="Lexend Exa Medium"/>
                <a:ea typeface="Lexend Exa Medium"/>
                <a:cs typeface="Lexend Exa Medium"/>
                <a:sym typeface="Lexend Exa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pPr algn="ctr"/>
            <a:r>
              <a:rPr lang="it-IT" sz="1200" dirty="0">
                <a:solidFill>
                  <a:schemeClr val="bg2"/>
                </a:solidFill>
              </a:rPr>
              <a:t>Song with max duration for </a:t>
            </a:r>
            <a:r>
              <a:rPr lang="it-IT" sz="1200" dirty="0" err="1">
                <a:solidFill>
                  <a:schemeClr val="bg2"/>
                </a:solidFill>
              </a:rPr>
              <a:t>each</a:t>
            </a:r>
            <a:r>
              <a:rPr lang="it-IT" sz="1200" dirty="0">
                <a:solidFill>
                  <a:schemeClr val="bg2"/>
                </a:solidFill>
              </a:rPr>
              <a:t> playlist, </a:t>
            </a:r>
            <a:r>
              <a:rPr lang="it-IT" sz="1200" dirty="0" err="1">
                <a:solidFill>
                  <a:schemeClr val="bg2"/>
                </a:solidFill>
              </a:rPr>
              <a:t>ordered</a:t>
            </a:r>
            <a:r>
              <a:rPr lang="it-IT" sz="1200" dirty="0">
                <a:solidFill>
                  <a:schemeClr val="bg2"/>
                </a:solidFill>
              </a:rPr>
              <a:t> by duration</a:t>
            </a:r>
            <a:endParaRPr lang="en-US" sz="1200" dirty="0">
              <a:solidFill>
                <a:schemeClr val="bg2"/>
              </a:solidFill>
            </a:endParaRP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10A1D07F-B794-95D9-9564-6993A9743E3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64257" y="1637857"/>
            <a:ext cx="4504406" cy="2484288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7268BEAD-CC89-FCF2-171F-C4142F435EF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4572000" y="1879193"/>
            <a:ext cx="4507743" cy="2001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36374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Char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83;p30">
            <a:extLst>
              <a:ext uri="{FF2B5EF4-FFF2-40B4-BE49-F238E27FC236}">
                <a16:creationId xmlns:a16="http://schemas.microsoft.com/office/drawing/2014/main" id="{78AA1897-C0B9-4266-32F3-C53F4EDB56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QUERIES (3)</a:t>
            </a:r>
            <a:endParaRPr sz="1800" dirty="0"/>
          </a:p>
        </p:txBody>
      </p:sp>
      <p:sp>
        <p:nvSpPr>
          <p:cNvPr id="5" name="Google Shape;483;p30">
            <a:extLst>
              <a:ext uri="{FF2B5EF4-FFF2-40B4-BE49-F238E27FC236}">
                <a16:creationId xmlns:a16="http://schemas.microsoft.com/office/drawing/2014/main" id="{E938BFF2-2E7E-6CF4-390D-04B55022A077}"/>
              </a:ext>
            </a:extLst>
          </p:cNvPr>
          <p:cNvSpPr txBox="1">
            <a:spLocks/>
          </p:cNvSpPr>
          <p:nvPr/>
        </p:nvSpPr>
        <p:spPr>
          <a:xfrm>
            <a:off x="720000" y="733025"/>
            <a:ext cx="7704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 Medium"/>
              <a:buNone/>
              <a:defRPr sz="3500" b="0" i="0" u="none" strike="noStrike" cap="none">
                <a:solidFill>
                  <a:schemeClr val="dk1"/>
                </a:solidFill>
                <a:latin typeface="Lexend Exa Medium"/>
                <a:ea typeface="Lexend Exa Medium"/>
                <a:cs typeface="Lexend Exa Medium"/>
                <a:sym typeface="Lexend Exa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pPr algn="ctr"/>
            <a:r>
              <a:rPr lang="it-IT" sz="1200" dirty="0">
                <a:solidFill>
                  <a:schemeClr val="bg2"/>
                </a:solidFill>
              </a:rPr>
              <a:t>How </a:t>
            </a:r>
            <a:r>
              <a:rPr lang="it-IT" sz="1200" dirty="0" err="1">
                <a:solidFill>
                  <a:schemeClr val="bg2"/>
                </a:solidFill>
              </a:rPr>
              <a:t>many</a:t>
            </a:r>
            <a:r>
              <a:rPr lang="it-IT" sz="1200" dirty="0">
                <a:solidFill>
                  <a:schemeClr val="bg2"/>
                </a:solidFill>
              </a:rPr>
              <a:t> </a:t>
            </a:r>
            <a:r>
              <a:rPr lang="it-IT" sz="1200" dirty="0" err="1">
                <a:solidFill>
                  <a:schemeClr val="bg2"/>
                </a:solidFill>
              </a:rPr>
              <a:t>artists</a:t>
            </a:r>
            <a:r>
              <a:rPr lang="it-IT" sz="1200" dirty="0">
                <a:solidFill>
                  <a:schemeClr val="bg2"/>
                </a:solidFill>
              </a:rPr>
              <a:t> </a:t>
            </a:r>
            <a:r>
              <a:rPr lang="it-IT" sz="1200" dirty="0" err="1">
                <a:solidFill>
                  <a:schemeClr val="bg2"/>
                </a:solidFill>
              </a:rPr>
              <a:t>published</a:t>
            </a:r>
            <a:r>
              <a:rPr lang="it-IT" sz="1200" dirty="0">
                <a:solidFill>
                  <a:schemeClr val="bg2"/>
                </a:solidFill>
              </a:rPr>
              <a:t> </a:t>
            </a:r>
            <a:r>
              <a:rPr lang="it-IT" sz="1200" dirty="0" err="1">
                <a:solidFill>
                  <a:schemeClr val="bg2"/>
                </a:solidFill>
              </a:rPr>
              <a:t>n</a:t>
            </a:r>
            <a:r>
              <a:rPr lang="it-IT" sz="1200" dirty="0">
                <a:solidFill>
                  <a:schemeClr val="bg2"/>
                </a:solidFill>
              </a:rPr>
              <a:t> </a:t>
            </a:r>
            <a:r>
              <a:rPr lang="it-IT" sz="1200" dirty="0" err="1">
                <a:solidFill>
                  <a:schemeClr val="bg2"/>
                </a:solidFill>
              </a:rPr>
              <a:t>songs</a:t>
            </a:r>
            <a:endParaRPr lang="en-US" sz="1200" dirty="0">
              <a:solidFill>
                <a:schemeClr val="bg2"/>
              </a:solidFill>
            </a:endParaRP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335EF60B-2443-8DDA-726B-D0209517F42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06809" y="2190329"/>
            <a:ext cx="4465191" cy="1607554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2D3EC1FB-71A3-3075-1B8B-A4EC4C6F889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4572000" y="1508890"/>
            <a:ext cx="4465191" cy="1416369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44731A34-7CD4-7A09-6D86-1235D3E1CCD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4572000" y="2925259"/>
            <a:ext cx="4465191" cy="1745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88620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Char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83;p30">
            <a:extLst>
              <a:ext uri="{FF2B5EF4-FFF2-40B4-BE49-F238E27FC236}">
                <a16:creationId xmlns:a16="http://schemas.microsoft.com/office/drawing/2014/main" id="{78AA1897-C0B9-4266-32F3-C53F4EDB56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QUERIES (4)</a:t>
            </a:r>
            <a:endParaRPr sz="1800" dirty="0"/>
          </a:p>
        </p:txBody>
      </p:sp>
      <p:sp>
        <p:nvSpPr>
          <p:cNvPr id="5" name="Google Shape;483;p30">
            <a:extLst>
              <a:ext uri="{FF2B5EF4-FFF2-40B4-BE49-F238E27FC236}">
                <a16:creationId xmlns:a16="http://schemas.microsoft.com/office/drawing/2014/main" id="{E938BFF2-2E7E-6CF4-390D-04B55022A077}"/>
              </a:ext>
            </a:extLst>
          </p:cNvPr>
          <p:cNvSpPr txBox="1">
            <a:spLocks/>
          </p:cNvSpPr>
          <p:nvPr/>
        </p:nvSpPr>
        <p:spPr>
          <a:xfrm>
            <a:off x="720000" y="733025"/>
            <a:ext cx="7704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 Medium"/>
              <a:buNone/>
              <a:defRPr sz="3500" b="0" i="0" u="none" strike="noStrike" cap="none">
                <a:solidFill>
                  <a:schemeClr val="dk1"/>
                </a:solidFill>
                <a:latin typeface="Lexend Exa Medium"/>
                <a:ea typeface="Lexend Exa Medium"/>
                <a:cs typeface="Lexend Exa Medium"/>
                <a:sym typeface="Lexend Exa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pPr algn="ctr"/>
            <a:r>
              <a:rPr lang="it-IT" sz="1200" dirty="0">
                <a:solidFill>
                  <a:schemeClr val="bg2"/>
                </a:solidFill>
              </a:rPr>
              <a:t>Artist </a:t>
            </a:r>
            <a:r>
              <a:rPr lang="it-IT" sz="1200" dirty="0" err="1">
                <a:solidFill>
                  <a:schemeClr val="bg2"/>
                </a:solidFill>
              </a:rPr>
              <a:t>that</a:t>
            </a:r>
            <a:r>
              <a:rPr lang="it-IT" sz="1200" dirty="0">
                <a:solidFill>
                  <a:schemeClr val="bg2"/>
                </a:solidFill>
              </a:rPr>
              <a:t> </a:t>
            </a:r>
            <a:r>
              <a:rPr lang="it-IT" sz="1200" dirty="0" err="1">
                <a:solidFill>
                  <a:schemeClr val="bg2"/>
                </a:solidFill>
              </a:rPr>
              <a:t>produced</a:t>
            </a:r>
            <a:r>
              <a:rPr lang="it-IT" sz="1200" dirty="0">
                <a:solidFill>
                  <a:schemeClr val="bg2"/>
                </a:solidFill>
              </a:rPr>
              <a:t> the </a:t>
            </a:r>
            <a:r>
              <a:rPr lang="it-IT" sz="1200" dirty="0" err="1">
                <a:solidFill>
                  <a:schemeClr val="bg2"/>
                </a:solidFill>
              </a:rPr>
              <a:t>most</a:t>
            </a:r>
            <a:r>
              <a:rPr lang="it-IT" sz="1200" dirty="0">
                <a:solidFill>
                  <a:schemeClr val="bg2"/>
                </a:solidFill>
              </a:rPr>
              <a:t> streams</a:t>
            </a:r>
            <a:endParaRPr lang="en-US" sz="1200" dirty="0">
              <a:solidFill>
                <a:schemeClr val="bg2"/>
              </a:solidFill>
            </a:endParaRP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A63F1250-2BFF-2DA9-7DA2-BDE55E39D7B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06206" y="2091264"/>
            <a:ext cx="4465794" cy="1350525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C1BBCAF4-9541-51A5-FD0B-B3B09A7B379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4572000" y="2571749"/>
            <a:ext cx="4465794" cy="389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10550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Char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83;p30">
            <a:extLst>
              <a:ext uri="{FF2B5EF4-FFF2-40B4-BE49-F238E27FC236}">
                <a16:creationId xmlns:a16="http://schemas.microsoft.com/office/drawing/2014/main" id="{78AA1897-C0B9-4266-32F3-C53F4EDB56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QUERIES (5)</a:t>
            </a:r>
            <a:endParaRPr sz="1800" dirty="0"/>
          </a:p>
        </p:txBody>
      </p:sp>
      <p:sp>
        <p:nvSpPr>
          <p:cNvPr id="5" name="Google Shape;483;p30">
            <a:extLst>
              <a:ext uri="{FF2B5EF4-FFF2-40B4-BE49-F238E27FC236}">
                <a16:creationId xmlns:a16="http://schemas.microsoft.com/office/drawing/2014/main" id="{E938BFF2-2E7E-6CF4-390D-04B55022A077}"/>
              </a:ext>
            </a:extLst>
          </p:cNvPr>
          <p:cNvSpPr txBox="1">
            <a:spLocks/>
          </p:cNvSpPr>
          <p:nvPr/>
        </p:nvSpPr>
        <p:spPr>
          <a:xfrm>
            <a:off x="720000" y="733025"/>
            <a:ext cx="7704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 Medium"/>
              <a:buNone/>
              <a:defRPr sz="3500" b="0" i="0" u="none" strike="noStrike" cap="none">
                <a:solidFill>
                  <a:schemeClr val="dk1"/>
                </a:solidFill>
                <a:latin typeface="Lexend Exa Medium"/>
                <a:ea typeface="Lexend Exa Medium"/>
                <a:cs typeface="Lexend Exa Medium"/>
                <a:sym typeface="Lexend Exa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pPr algn="ctr"/>
            <a:r>
              <a:rPr lang="it-IT" sz="1200" dirty="0">
                <a:solidFill>
                  <a:schemeClr val="bg2"/>
                </a:solidFill>
              </a:rPr>
              <a:t>Top 10 </a:t>
            </a:r>
            <a:r>
              <a:rPr lang="it-IT" sz="1200" dirty="0" err="1">
                <a:solidFill>
                  <a:schemeClr val="bg2"/>
                </a:solidFill>
              </a:rPr>
              <a:t>channels</a:t>
            </a:r>
            <a:r>
              <a:rPr lang="it-IT" sz="1200" dirty="0">
                <a:solidFill>
                  <a:schemeClr val="bg2"/>
                </a:solidFill>
              </a:rPr>
              <a:t> by </a:t>
            </a:r>
            <a:r>
              <a:rPr lang="it-IT" sz="1200" dirty="0" err="1">
                <a:solidFill>
                  <a:schemeClr val="bg2"/>
                </a:solidFill>
              </a:rPr>
              <a:t>number</a:t>
            </a:r>
            <a:r>
              <a:rPr lang="it-IT" sz="1200" dirty="0">
                <a:solidFill>
                  <a:schemeClr val="bg2"/>
                </a:solidFill>
              </a:rPr>
              <a:t> of </a:t>
            </a:r>
            <a:r>
              <a:rPr lang="it-IT" sz="1200" dirty="0" err="1">
                <a:solidFill>
                  <a:schemeClr val="bg2"/>
                </a:solidFill>
              </a:rPr>
              <a:t>views</a:t>
            </a:r>
            <a:r>
              <a:rPr lang="it-IT" sz="1200" dirty="0">
                <a:solidFill>
                  <a:schemeClr val="bg2"/>
                </a:solidFill>
              </a:rPr>
              <a:t>, with </a:t>
            </a:r>
            <a:r>
              <a:rPr lang="it-IT" sz="1200" dirty="0" err="1">
                <a:solidFill>
                  <a:schemeClr val="bg2"/>
                </a:solidFill>
              </a:rPr>
              <a:t>also</a:t>
            </a:r>
            <a:r>
              <a:rPr lang="it-IT" sz="1200" dirty="0">
                <a:solidFill>
                  <a:schemeClr val="bg2"/>
                </a:solidFill>
              </a:rPr>
              <a:t> likes and </a:t>
            </a:r>
            <a:r>
              <a:rPr lang="it-IT" sz="1200" dirty="0" err="1">
                <a:solidFill>
                  <a:schemeClr val="bg2"/>
                </a:solidFill>
              </a:rPr>
              <a:t>comments</a:t>
            </a:r>
            <a:r>
              <a:rPr lang="it-IT" sz="1200" dirty="0">
                <a:solidFill>
                  <a:schemeClr val="bg2"/>
                </a:solidFill>
              </a:rPr>
              <a:t> </a:t>
            </a:r>
            <a:endParaRPr lang="en-US" sz="1200" dirty="0">
              <a:solidFill>
                <a:schemeClr val="bg2"/>
              </a:solidFill>
            </a:endParaRP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208AA7A5-95A7-D6CA-4D46-90AB8A8E631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95204" y="1815563"/>
            <a:ext cx="4476796" cy="2018913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B29E074B-DE8A-A47F-8AE5-539EE0F89AF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4572000" y="1818965"/>
            <a:ext cx="4476796" cy="2012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51954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Char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83;p30">
            <a:extLst>
              <a:ext uri="{FF2B5EF4-FFF2-40B4-BE49-F238E27FC236}">
                <a16:creationId xmlns:a16="http://schemas.microsoft.com/office/drawing/2014/main" id="{78AA1897-C0B9-4266-32F3-C53F4EDB56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QUERIES (6)</a:t>
            </a:r>
            <a:endParaRPr sz="1800" dirty="0"/>
          </a:p>
        </p:txBody>
      </p:sp>
      <p:sp>
        <p:nvSpPr>
          <p:cNvPr id="5" name="Google Shape;483;p30">
            <a:extLst>
              <a:ext uri="{FF2B5EF4-FFF2-40B4-BE49-F238E27FC236}">
                <a16:creationId xmlns:a16="http://schemas.microsoft.com/office/drawing/2014/main" id="{E938BFF2-2E7E-6CF4-390D-04B55022A077}"/>
              </a:ext>
            </a:extLst>
          </p:cNvPr>
          <p:cNvSpPr txBox="1">
            <a:spLocks/>
          </p:cNvSpPr>
          <p:nvPr/>
        </p:nvSpPr>
        <p:spPr>
          <a:xfrm>
            <a:off x="720000" y="733025"/>
            <a:ext cx="7704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 Medium"/>
              <a:buNone/>
              <a:defRPr sz="3500" b="0" i="0" u="none" strike="noStrike" cap="none">
                <a:solidFill>
                  <a:schemeClr val="dk1"/>
                </a:solidFill>
                <a:latin typeface="Lexend Exa Medium"/>
                <a:ea typeface="Lexend Exa Medium"/>
                <a:cs typeface="Lexend Exa Medium"/>
                <a:sym typeface="Lexend Exa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pPr algn="ctr"/>
            <a:r>
              <a:rPr lang="it-IT" sz="1200" dirty="0" err="1">
                <a:solidFill>
                  <a:schemeClr val="bg2"/>
                </a:solidFill>
              </a:rPr>
              <a:t>Is</a:t>
            </a:r>
            <a:r>
              <a:rPr lang="it-IT" sz="1200" dirty="0">
                <a:solidFill>
                  <a:schemeClr val="bg2"/>
                </a:solidFill>
              </a:rPr>
              <a:t> the playlist with </a:t>
            </a:r>
            <a:r>
              <a:rPr lang="it-IT" sz="1200" dirty="0" err="1">
                <a:solidFill>
                  <a:schemeClr val="bg2"/>
                </a:solidFill>
              </a:rPr>
              <a:t>most</a:t>
            </a:r>
            <a:r>
              <a:rPr lang="it-IT" sz="1200" dirty="0">
                <a:solidFill>
                  <a:schemeClr val="bg2"/>
                </a:solidFill>
              </a:rPr>
              <a:t> </a:t>
            </a:r>
            <a:r>
              <a:rPr lang="it-IT" sz="1200" dirty="0" err="1">
                <a:solidFill>
                  <a:schemeClr val="bg2"/>
                </a:solidFill>
              </a:rPr>
              <a:t>songs</a:t>
            </a:r>
            <a:r>
              <a:rPr lang="it-IT" sz="1200" dirty="0">
                <a:solidFill>
                  <a:schemeClr val="bg2"/>
                </a:solidFill>
              </a:rPr>
              <a:t> the one with </a:t>
            </a:r>
            <a:r>
              <a:rPr lang="it-IT" sz="1200" dirty="0" err="1">
                <a:solidFill>
                  <a:schemeClr val="bg2"/>
                </a:solidFill>
              </a:rPr>
              <a:t>most</a:t>
            </a:r>
            <a:r>
              <a:rPr lang="it-IT" sz="1200" dirty="0">
                <a:solidFill>
                  <a:schemeClr val="bg2"/>
                </a:solidFill>
              </a:rPr>
              <a:t> streams?</a:t>
            </a:r>
            <a:endParaRPr lang="en-US" sz="1200" dirty="0">
              <a:solidFill>
                <a:schemeClr val="bg2"/>
              </a:solidFill>
            </a:endParaRP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EB77AB63-65D9-4471-AF4F-52F0249AA1F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427654" y="1447818"/>
            <a:ext cx="3866760" cy="3041001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11DBA957-DD1E-744C-EA2C-B7CB975B896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4294414" y="2455021"/>
            <a:ext cx="4470917" cy="1026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8426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Char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83;p30">
            <a:extLst>
              <a:ext uri="{FF2B5EF4-FFF2-40B4-BE49-F238E27FC236}">
                <a16:creationId xmlns:a16="http://schemas.microsoft.com/office/drawing/2014/main" id="{78AA1897-C0B9-4266-32F3-C53F4EDB56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QUERIES (7)</a:t>
            </a:r>
            <a:endParaRPr sz="1800" dirty="0"/>
          </a:p>
        </p:txBody>
      </p:sp>
      <p:sp>
        <p:nvSpPr>
          <p:cNvPr id="5" name="Google Shape;483;p30">
            <a:extLst>
              <a:ext uri="{FF2B5EF4-FFF2-40B4-BE49-F238E27FC236}">
                <a16:creationId xmlns:a16="http://schemas.microsoft.com/office/drawing/2014/main" id="{E938BFF2-2E7E-6CF4-390D-04B55022A077}"/>
              </a:ext>
            </a:extLst>
          </p:cNvPr>
          <p:cNvSpPr txBox="1">
            <a:spLocks/>
          </p:cNvSpPr>
          <p:nvPr/>
        </p:nvSpPr>
        <p:spPr>
          <a:xfrm>
            <a:off x="720000" y="733025"/>
            <a:ext cx="7704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 Medium"/>
              <a:buNone/>
              <a:defRPr sz="3500" b="0" i="0" u="none" strike="noStrike" cap="none">
                <a:solidFill>
                  <a:schemeClr val="dk1"/>
                </a:solidFill>
                <a:latin typeface="Lexend Exa Medium"/>
                <a:ea typeface="Lexend Exa Medium"/>
                <a:cs typeface="Lexend Exa Medium"/>
                <a:sym typeface="Lexend Exa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pPr algn="ctr"/>
            <a:r>
              <a:rPr lang="it-IT" sz="1200" dirty="0" err="1">
                <a:solidFill>
                  <a:schemeClr val="bg2"/>
                </a:solidFill>
              </a:rPr>
              <a:t>Genre</a:t>
            </a:r>
            <a:r>
              <a:rPr lang="it-IT" sz="1200" dirty="0">
                <a:solidFill>
                  <a:schemeClr val="bg2"/>
                </a:solidFill>
              </a:rPr>
              <a:t> of top 5 playlists with </a:t>
            </a:r>
            <a:r>
              <a:rPr lang="it-IT" sz="1200" dirty="0" err="1">
                <a:solidFill>
                  <a:schemeClr val="bg2"/>
                </a:solidFill>
              </a:rPr>
              <a:t>most</a:t>
            </a:r>
            <a:r>
              <a:rPr lang="it-IT" sz="1200" dirty="0">
                <a:solidFill>
                  <a:schemeClr val="bg2"/>
                </a:solidFill>
              </a:rPr>
              <a:t> </a:t>
            </a:r>
            <a:r>
              <a:rPr lang="it-IT" sz="1200" dirty="0" err="1">
                <a:solidFill>
                  <a:schemeClr val="bg2"/>
                </a:solidFill>
              </a:rPr>
              <a:t>played</a:t>
            </a:r>
            <a:r>
              <a:rPr lang="it-IT" sz="1200" dirty="0">
                <a:solidFill>
                  <a:schemeClr val="bg2"/>
                </a:solidFill>
              </a:rPr>
              <a:t> </a:t>
            </a:r>
            <a:r>
              <a:rPr lang="it-IT" sz="1200" dirty="0" err="1">
                <a:solidFill>
                  <a:schemeClr val="bg2"/>
                </a:solidFill>
              </a:rPr>
              <a:t>songs</a:t>
            </a:r>
            <a:endParaRPr lang="en-US" sz="1200" dirty="0">
              <a:solidFill>
                <a:schemeClr val="bg2"/>
              </a:solidFill>
            </a:endParaRP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7259B402-DC7E-C21D-A849-7A9C3E1EEBA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66755" y="1901896"/>
            <a:ext cx="4505245" cy="2058166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49877410-5A20-E78C-2016-30A6A5C16D5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4572000" y="2249745"/>
            <a:ext cx="4505245" cy="1362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66419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Char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83;p30">
            <a:extLst>
              <a:ext uri="{FF2B5EF4-FFF2-40B4-BE49-F238E27FC236}">
                <a16:creationId xmlns:a16="http://schemas.microsoft.com/office/drawing/2014/main" id="{78AA1897-C0B9-4266-32F3-C53F4EDB56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QUERIES (8)</a:t>
            </a:r>
            <a:endParaRPr sz="1800" dirty="0"/>
          </a:p>
        </p:txBody>
      </p:sp>
      <p:sp>
        <p:nvSpPr>
          <p:cNvPr id="5" name="Google Shape;483;p30">
            <a:extLst>
              <a:ext uri="{FF2B5EF4-FFF2-40B4-BE49-F238E27FC236}">
                <a16:creationId xmlns:a16="http://schemas.microsoft.com/office/drawing/2014/main" id="{E938BFF2-2E7E-6CF4-390D-04B55022A077}"/>
              </a:ext>
            </a:extLst>
          </p:cNvPr>
          <p:cNvSpPr txBox="1">
            <a:spLocks/>
          </p:cNvSpPr>
          <p:nvPr/>
        </p:nvSpPr>
        <p:spPr>
          <a:xfrm>
            <a:off x="720000" y="733025"/>
            <a:ext cx="7704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 Medium"/>
              <a:buNone/>
              <a:defRPr sz="3500" b="0" i="0" u="none" strike="noStrike" cap="none">
                <a:solidFill>
                  <a:schemeClr val="dk1"/>
                </a:solidFill>
                <a:latin typeface="Lexend Exa Medium"/>
                <a:ea typeface="Lexend Exa Medium"/>
                <a:cs typeface="Lexend Exa Medium"/>
                <a:sym typeface="Lexend Exa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pPr algn="ctr"/>
            <a:r>
              <a:rPr lang="it-IT" sz="1200" dirty="0">
                <a:solidFill>
                  <a:schemeClr val="bg2"/>
                </a:solidFill>
              </a:rPr>
              <a:t>Random </a:t>
            </a:r>
            <a:r>
              <a:rPr lang="it-IT" sz="1200" dirty="0" err="1">
                <a:solidFill>
                  <a:schemeClr val="bg2"/>
                </a:solidFill>
              </a:rPr>
              <a:t>pair</a:t>
            </a:r>
            <a:r>
              <a:rPr lang="it-IT" sz="1200" dirty="0">
                <a:solidFill>
                  <a:schemeClr val="bg2"/>
                </a:solidFill>
              </a:rPr>
              <a:t> of </a:t>
            </a:r>
            <a:r>
              <a:rPr lang="it-IT" sz="1200" dirty="0" err="1">
                <a:solidFill>
                  <a:schemeClr val="bg2"/>
                </a:solidFill>
              </a:rPr>
              <a:t>songs</a:t>
            </a:r>
            <a:r>
              <a:rPr lang="it-IT" sz="1200" dirty="0">
                <a:solidFill>
                  <a:schemeClr val="bg2"/>
                </a:solidFill>
              </a:rPr>
              <a:t> </a:t>
            </a:r>
            <a:r>
              <a:rPr lang="it-IT" sz="1200" dirty="0" err="1">
                <a:solidFill>
                  <a:schemeClr val="bg2"/>
                </a:solidFill>
              </a:rPr>
              <a:t>that</a:t>
            </a:r>
            <a:r>
              <a:rPr lang="it-IT" sz="1200" dirty="0">
                <a:solidFill>
                  <a:schemeClr val="bg2"/>
                </a:solidFill>
              </a:rPr>
              <a:t> </a:t>
            </a:r>
            <a:r>
              <a:rPr lang="it-IT" sz="1200" dirty="0" err="1">
                <a:solidFill>
                  <a:schemeClr val="bg2"/>
                </a:solidFill>
              </a:rPr>
              <a:t>have</a:t>
            </a:r>
            <a:r>
              <a:rPr lang="it-IT" sz="1200" dirty="0">
                <a:solidFill>
                  <a:schemeClr val="bg2"/>
                </a:solidFill>
              </a:rPr>
              <a:t> </a:t>
            </a:r>
            <a:r>
              <a:rPr lang="it-IT" sz="1200" dirty="0" err="1">
                <a:solidFill>
                  <a:schemeClr val="bg2"/>
                </a:solidFill>
              </a:rPr>
              <a:t>similar</a:t>
            </a:r>
            <a:r>
              <a:rPr lang="it-IT" sz="1200" dirty="0">
                <a:solidFill>
                  <a:schemeClr val="bg2"/>
                </a:solidFill>
              </a:rPr>
              <a:t> tempo and key (</a:t>
            </a:r>
            <a:r>
              <a:rPr lang="it-IT" sz="1200" dirty="0" err="1">
                <a:solidFill>
                  <a:schemeClr val="bg2"/>
                </a:solidFill>
              </a:rPr>
              <a:t>useful</a:t>
            </a:r>
            <a:r>
              <a:rPr lang="it-IT" sz="1200" dirty="0">
                <a:solidFill>
                  <a:schemeClr val="bg2"/>
                </a:solidFill>
              </a:rPr>
              <a:t> for </a:t>
            </a:r>
            <a:r>
              <a:rPr lang="it-IT" sz="1200" dirty="0" err="1">
                <a:solidFill>
                  <a:schemeClr val="bg2"/>
                </a:solidFill>
              </a:rPr>
              <a:t>DJs</a:t>
            </a:r>
            <a:r>
              <a:rPr lang="it-IT" sz="1200" dirty="0">
                <a:solidFill>
                  <a:schemeClr val="bg2"/>
                </a:solidFill>
              </a:rPr>
              <a:t>)</a:t>
            </a:r>
            <a:endParaRPr lang="en-US" sz="1200" dirty="0">
              <a:solidFill>
                <a:schemeClr val="bg2"/>
              </a:solidFill>
            </a:endParaRP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DED650F7-9442-AF1A-B4F5-976263D5012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450578" y="1172728"/>
            <a:ext cx="3748529" cy="1771913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56671175-189B-ADC7-614F-33BECFD144F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450578" y="2944641"/>
            <a:ext cx="3749456" cy="2040035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C5E0A01C-A711-BF16-27BC-246D2718A25D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4199107" y="2535382"/>
            <a:ext cx="4609553" cy="818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3498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Char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83;p30">
            <a:extLst>
              <a:ext uri="{FF2B5EF4-FFF2-40B4-BE49-F238E27FC236}">
                <a16:creationId xmlns:a16="http://schemas.microsoft.com/office/drawing/2014/main" id="{78AA1897-C0B9-4266-32F3-C53F4EDB56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QUERIES (9)</a:t>
            </a:r>
            <a:endParaRPr sz="1800" dirty="0"/>
          </a:p>
        </p:txBody>
      </p:sp>
      <p:sp>
        <p:nvSpPr>
          <p:cNvPr id="5" name="Google Shape;483;p30">
            <a:extLst>
              <a:ext uri="{FF2B5EF4-FFF2-40B4-BE49-F238E27FC236}">
                <a16:creationId xmlns:a16="http://schemas.microsoft.com/office/drawing/2014/main" id="{E938BFF2-2E7E-6CF4-390D-04B55022A077}"/>
              </a:ext>
            </a:extLst>
          </p:cNvPr>
          <p:cNvSpPr txBox="1">
            <a:spLocks/>
          </p:cNvSpPr>
          <p:nvPr/>
        </p:nvSpPr>
        <p:spPr>
          <a:xfrm>
            <a:off x="720000" y="733025"/>
            <a:ext cx="7704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 Medium"/>
              <a:buNone/>
              <a:defRPr sz="3500" b="0" i="0" u="none" strike="noStrike" cap="none">
                <a:solidFill>
                  <a:schemeClr val="dk1"/>
                </a:solidFill>
                <a:latin typeface="Lexend Exa Medium"/>
                <a:ea typeface="Lexend Exa Medium"/>
                <a:cs typeface="Lexend Exa Medium"/>
                <a:sym typeface="Lexend Exa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pPr algn="ctr"/>
            <a:r>
              <a:rPr lang="it-IT" sz="1200" dirty="0">
                <a:solidFill>
                  <a:schemeClr val="bg2"/>
                </a:solidFill>
              </a:rPr>
              <a:t>Are </a:t>
            </a:r>
            <a:r>
              <a:rPr lang="it-IT" sz="1200" dirty="0" err="1">
                <a:solidFill>
                  <a:schemeClr val="bg2"/>
                </a:solidFill>
              </a:rPr>
              <a:t>number</a:t>
            </a:r>
            <a:r>
              <a:rPr lang="it-IT" sz="1200" dirty="0">
                <a:solidFill>
                  <a:schemeClr val="bg2"/>
                </a:solidFill>
              </a:rPr>
              <a:t> of streams of a </a:t>
            </a:r>
            <a:r>
              <a:rPr lang="it-IT" sz="1200" dirty="0" err="1">
                <a:solidFill>
                  <a:schemeClr val="bg2"/>
                </a:solidFill>
              </a:rPr>
              <a:t>song</a:t>
            </a:r>
            <a:r>
              <a:rPr lang="it-IT" sz="1200" dirty="0">
                <a:solidFill>
                  <a:schemeClr val="bg2"/>
                </a:solidFill>
              </a:rPr>
              <a:t> </a:t>
            </a:r>
            <a:r>
              <a:rPr lang="it-IT" sz="1200" dirty="0" err="1">
                <a:solidFill>
                  <a:schemeClr val="bg2"/>
                </a:solidFill>
              </a:rPr>
              <a:t>higher</a:t>
            </a:r>
            <a:r>
              <a:rPr lang="it-IT" sz="1200" dirty="0">
                <a:solidFill>
                  <a:schemeClr val="bg2"/>
                </a:solidFill>
              </a:rPr>
              <a:t> </a:t>
            </a:r>
            <a:r>
              <a:rPr lang="it-IT" sz="1200" dirty="0" err="1">
                <a:solidFill>
                  <a:schemeClr val="bg2"/>
                </a:solidFill>
              </a:rPr>
              <a:t>than</a:t>
            </a:r>
            <a:r>
              <a:rPr lang="it-IT" sz="1200" dirty="0">
                <a:solidFill>
                  <a:schemeClr val="bg2"/>
                </a:solidFill>
              </a:rPr>
              <a:t> the </a:t>
            </a:r>
            <a:r>
              <a:rPr lang="it-IT" sz="1200" dirty="0" err="1">
                <a:solidFill>
                  <a:schemeClr val="bg2"/>
                </a:solidFill>
              </a:rPr>
              <a:t>number</a:t>
            </a:r>
            <a:r>
              <a:rPr lang="it-IT" sz="1200" dirty="0">
                <a:solidFill>
                  <a:schemeClr val="bg2"/>
                </a:solidFill>
              </a:rPr>
              <a:t> of </a:t>
            </a:r>
            <a:r>
              <a:rPr lang="it-IT" sz="1200" dirty="0" err="1">
                <a:solidFill>
                  <a:schemeClr val="bg2"/>
                </a:solidFill>
              </a:rPr>
              <a:t>views</a:t>
            </a:r>
            <a:r>
              <a:rPr lang="it-IT" sz="1200" dirty="0">
                <a:solidFill>
                  <a:schemeClr val="bg2"/>
                </a:solidFill>
              </a:rPr>
              <a:t> of </a:t>
            </a:r>
            <a:r>
              <a:rPr lang="it-IT" sz="1200" dirty="0" err="1">
                <a:solidFill>
                  <a:schemeClr val="bg2"/>
                </a:solidFill>
              </a:rPr>
              <a:t>their</a:t>
            </a:r>
            <a:r>
              <a:rPr lang="it-IT" sz="1200" dirty="0">
                <a:solidFill>
                  <a:schemeClr val="bg2"/>
                </a:solidFill>
              </a:rPr>
              <a:t> </a:t>
            </a:r>
            <a:r>
              <a:rPr lang="it-IT" sz="1200" dirty="0" err="1">
                <a:solidFill>
                  <a:schemeClr val="bg2"/>
                </a:solidFill>
              </a:rPr>
              <a:t>related</a:t>
            </a:r>
            <a:r>
              <a:rPr lang="it-IT" sz="1200" dirty="0">
                <a:solidFill>
                  <a:schemeClr val="bg2"/>
                </a:solidFill>
              </a:rPr>
              <a:t> </a:t>
            </a:r>
            <a:r>
              <a:rPr lang="it-IT" sz="1200" dirty="0" err="1">
                <a:solidFill>
                  <a:schemeClr val="bg2"/>
                </a:solidFill>
              </a:rPr>
              <a:t>youtube</a:t>
            </a:r>
            <a:r>
              <a:rPr lang="it-IT" sz="1200" dirty="0">
                <a:solidFill>
                  <a:schemeClr val="bg2"/>
                </a:solidFill>
              </a:rPr>
              <a:t> video (in general)? </a:t>
            </a:r>
            <a:endParaRPr lang="en-US" sz="1200" dirty="0">
              <a:solidFill>
                <a:schemeClr val="bg2"/>
              </a:solidFill>
            </a:endParaRP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536574C8-9DFC-97EA-F4B8-70C013C504D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379155" y="1642146"/>
            <a:ext cx="4005066" cy="2721794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2B3936DA-092A-FEA9-1610-A8694DFD8F2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4384221" y="2483991"/>
            <a:ext cx="4494923" cy="1038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386841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Char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83;p30">
            <a:extLst>
              <a:ext uri="{FF2B5EF4-FFF2-40B4-BE49-F238E27FC236}">
                <a16:creationId xmlns:a16="http://schemas.microsoft.com/office/drawing/2014/main" id="{78AA1897-C0B9-4266-32F3-C53F4EDB56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QUERIES (10)</a:t>
            </a:r>
            <a:endParaRPr sz="1800" dirty="0"/>
          </a:p>
        </p:txBody>
      </p:sp>
      <p:sp>
        <p:nvSpPr>
          <p:cNvPr id="5" name="Google Shape;483;p30">
            <a:extLst>
              <a:ext uri="{FF2B5EF4-FFF2-40B4-BE49-F238E27FC236}">
                <a16:creationId xmlns:a16="http://schemas.microsoft.com/office/drawing/2014/main" id="{E938BFF2-2E7E-6CF4-390D-04B55022A077}"/>
              </a:ext>
            </a:extLst>
          </p:cNvPr>
          <p:cNvSpPr txBox="1">
            <a:spLocks/>
          </p:cNvSpPr>
          <p:nvPr/>
        </p:nvSpPr>
        <p:spPr>
          <a:xfrm>
            <a:off x="720000" y="733025"/>
            <a:ext cx="7704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 Medium"/>
              <a:buNone/>
              <a:defRPr sz="3500" b="0" i="0" u="none" strike="noStrike" cap="none">
                <a:solidFill>
                  <a:schemeClr val="dk1"/>
                </a:solidFill>
                <a:latin typeface="Lexend Exa Medium"/>
                <a:ea typeface="Lexend Exa Medium"/>
                <a:cs typeface="Lexend Exa Medium"/>
                <a:sym typeface="Lexend Exa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pPr algn="ctr"/>
            <a:r>
              <a:rPr lang="it-IT" sz="1200" dirty="0">
                <a:solidFill>
                  <a:schemeClr val="bg2"/>
                </a:solidFill>
              </a:rPr>
              <a:t>Top 10 </a:t>
            </a:r>
            <a:r>
              <a:rPr lang="it-IT" sz="1200" dirty="0" err="1">
                <a:solidFill>
                  <a:schemeClr val="bg2"/>
                </a:solidFill>
              </a:rPr>
              <a:t>artists</a:t>
            </a:r>
            <a:r>
              <a:rPr lang="it-IT" sz="1200" dirty="0">
                <a:solidFill>
                  <a:schemeClr val="bg2"/>
                </a:solidFill>
              </a:rPr>
              <a:t> by </a:t>
            </a:r>
            <a:r>
              <a:rPr lang="it-IT" sz="1200" dirty="0" err="1">
                <a:solidFill>
                  <a:schemeClr val="bg2"/>
                </a:solidFill>
              </a:rPr>
              <a:t>number</a:t>
            </a:r>
            <a:r>
              <a:rPr lang="it-IT" sz="1200" dirty="0">
                <a:solidFill>
                  <a:schemeClr val="bg2"/>
                </a:solidFill>
              </a:rPr>
              <a:t> of </a:t>
            </a:r>
            <a:r>
              <a:rPr lang="it-IT" sz="1200" dirty="0" err="1">
                <a:solidFill>
                  <a:schemeClr val="bg2"/>
                </a:solidFill>
              </a:rPr>
              <a:t>albums</a:t>
            </a:r>
            <a:r>
              <a:rPr lang="it-IT" sz="1200" dirty="0">
                <a:solidFill>
                  <a:schemeClr val="bg2"/>
                </a:solidFill>
              </a:rPr>
              <a:t> </a:t>
            </a:r>
            <a:r>
              <a:rPr lang="it-IT" sz="1200" dirty="0" err="1">
                <a:solidFill>
                  <a:schemeClr val="bg2"/>
                </a:solidFill>
              </a:rPr>
              <a:t>published</a:t>
            </a:r>
            <a:endParaRPr lang="en-US" sz="1200" dirty="0">
              <a:solidFill>
                <a:schemeClr val="bg2"/>
              </a:solidFill>
            </a:endParaRP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A9157BC4-185F-34DE-06E1-2862E493454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75408" y="1907493"/>
            <a:ext cx="4496592" cy="2128614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F1418E6F-1B33-1EAA-F675-37EF2D67209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4572000" y="2009954"/>
            <a:ext cx="4496592" cy="1923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0768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Char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83;p30">
            <a:extLst>
              <a:ext uri="{FF2B5EF4-FFF2-40B4-BE49-F238E27FC236}">
                <a16:creationId xmlns:a16="http://schemas.microsoft.com/office/drawing/2014/main" id="{78AA1897-C0B9-4266-32F3-C53F4EDB56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QUERIES (11)</a:t>
            </a:r>
            <a:endParaRPr sz="1800" dirty="0"/>
          </a:p>
        </p:txBody>
      </p:sp>
      <p:sp>
        <p:nvSpPr>
          <p:cNvPr id="5" name="Google Shape;483;p30">
            <a:extLst>
              <a:ext uri="{FF2B5EF4-FFF2-40B4-BE49-F238E27FC236}">
                <a16:creationId xmlns:a16="http://schemas.microsoft.com/office/drawing/2014/main" id="{E938BFF2-2E7E-6CF4-390D-04B55022A077}"/>
              </a:ext>
            </a:extLst>
          </p:cNvPr>
          <p:cNvSpPr txBox="1">
            <a:spLocks/>
          </p:cNvSpPr>
          <p:nvPr/>
        </p:nvSpPr>
        <p:spPr>
          <a:xfrm>
            <a:off x="720000" y="733025"/>
            <a:ext cx="7704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 Medium"/>
              <a:buNone/>
              <a:defRPr sz="3500" b="0" i="0" u="none" strike="noStrike" cap="none">
                <a:solidFill>
                  <a:schemeClr val="dk1"/>
                </a:solidFill>
                <a:latin typeface="Lexend Exa Medium"/>
                <a:ea typeface="Lexend Exa Medium"/>
                <a:cs typeface="Lexend Exa Medium"/>
                <a:sym typeface="Lexend Exa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pPr algn="ctr"/>
            <a:r>
              <a:rPr lang="it-IT" sz="1200" dirty="0">
                <a:solidFill>
                  <a:schemeClr val="bg2"/>
                </a:solidFill>
              </a:rPr>
              <a:t>Relation </a:t>
            </a:r>
            <a:r>
              <a:rPr lang="it-IT" sz="1200" dirty="0" err="1">
                <a:solidFill>
                  <a:schemeClr val="bg2"/>
                </a:solidFill>
              </a:rPr>
              <a:t>between</a:t>
            </a:r>
            <a:r>
              <a:rPr lang="it-IT" sz="1200" dirty="0">
                <a:solidFill>
                  <a:schemeClr val="bg2"/>
                </a:solidFill>
              </a:rPr>
              <a:t> YouTube video </a:t>
            </a:r>
            <a:r>
              <a:rPr lang="it-IT" sz="1200" dirty="0" err="1">
                <a:solidFill>
                  <a:schemeClr val="bg2"/>
                </a:solidFill>
              </a:rPr>
              <a:t>views</a:t>
            </a:r>
            <a:r>
              <a:rPr lang="it-IT" sz="1200" dirty="0">
                <a:solidFill>
                  <a:schemeClr val="bg2"/>
                </a:solidFill>
              </a:rPr>
              <a:t> and </a:t>
            </a:r>
            <a:r>
              <a:rPr lang="it-IT" sz="1200" dirty="0" err="1">
                <a:solidFill>
                  <a:schemeClr val="bg2"/>
                </a:solidFill>
              </a:rPr>
              <a:t>corresponding</a:t>
            </a:r>
            <a:r>
              <a:rPr lang="it-IT" sz="1200" dirty="0">
                <a:solidFill>
                  <a:schemeClr val="bg2"/>
                </a:solidFill>
              </a:rPr>
              <a:t> </a:t>
            </a:r>
            <a:r>
              <a:rPr lang="it-IT" sz="1200" dirty="0" err="1">
                <a:solidFill>
                  <a:schemeClr val="bg2"/>
                </a:solidFill>
              </a:rPr>
              <a:t>song</a:t>
            </a:r>
            <a:endParaRPr lang="en-US" sz="1200" dirty="0">
              <a:solidFill>
                <a:schemeClr val="bg2"/>
              </a:solidFill>
            </a:endParaRP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4BB3CFAB-3D53-9E6A-5F32-0348FA6402F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64481" y="2411213"/>
            <a:ext cx="4507519" cy="1235474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89B8CBEB-F72E-1C34-E72E-17C1BFE69AF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4572000" y="1954013"/>
            <a:ext cx="4507519" cy="2138681"/>
          </a:xfrm>
          <a:prstGeom prst="rect">
            <a:avLst/>
          </a:prstGeom>
        </p:spPr>
      </p:pic>
      <p:sp>
        <p:nvSpPr>
          <p:cNvPr id="8" name="Google Shape;780;p40">
            <a:extLst>
              <a:ext uri="{FF2B5EF4-FFF2-40B4-BE49-F238E27FC236}">
                <a16:creationId xmlns:a16="http://schemas.microsoft.com/office/drawing/2014/main" id="{623E006D-C9FC-324C-BF50-E60D505E1535}"/>
              </a:ext>
            </a:extLst>
          </p:cNvPr>
          <p:cNvSpPr/>
          <p:nvPr/>
        </p:nvSpPr>
        <p:spPr>
          <a:xfrm>
            <a:off x="9218323" y="374894"/>
            <a:ext cx="1327770" cy="132777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9" name="Immagine 8" descr="Immagine che contiene testo, Carattere, Elementi grafici, grafica&#10;&#10;Descrizione generata automaticamente">
            <a:extLst>
              <a:ext uri="{FF2B5EF4-FFF2-40B4-BE49-F238E27FC236}">
                <a16:creationId xmlns:a16="http://schemas.microsoft.com/office/drawing/2014/main" id="{55EB75F9-A19D-E90E-1FB7-27A6F748A5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09772" y="710564"/>
            <a:ext cx="944872" cy="614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1007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Char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 descr="Immagine che contiene Elementi grafici, cerchio, Policromia, cartone animato&#10;&#10;Descrizione generata automaticamente">
            <a:extLst>
              <a:ext uri="{FF2B5EF4-FFF2-40B4-BE49-F238E27FC236}">
                <a16:creationId xmlns:a16="http://schemas.microsoft.com/office/drawing/2014/main" id="{3829B3B8-0030-E509-64BD-CD58493A8B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58757" y="1943636"/>
            <a:ext cx="1431329" cy="1431329"/>
          </a:xfrm>
          <a:prstGeom prst="rect">
            <a:avLst/>
          </a:prstGeom>
        </p:spPr>
      </p:pic>
      <p:pic>
        <p:nvPicPr>
          <p:cNvPr id="9" name="Immagine 8" descr="Immagine che contiene rosso, Elementi grafici, simbolo, Carminio&#10;&#10;Descrizione generata automaticamente">
            <a:extLst>
              <a:ext uri="{FF2B5EF4-FFF2-40B4-BE49-F238E27FC236}">
                <a16:creationId xmlns:a16="http://schemas.microsoft.com/office/drawing/2014/main" id="{EAA2BB2A-F973-72DE-476A-4AF12C0D9C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000" y="2272844"/>
            <a:ext cx="865609" cy="597811"/>
          </a:xfrm>
          <a:prstGeom prst="rect">
            <a:avLst/>
          </a:prstGeom>
        </p:spPr>
      </p:pic>
      <p:sp>
        <p:nvSpPr>
          <p:cNvPr id="2" name="Google Shape;122;p25">
            <a:extLst>
              <a:ext uri="{FF2B5EF4-FFF2-40B4-BE49-F238E27FC236}">
                <a16:creationId xmlns:a16="http://schemas.microsoft.com/office/drawing/2014/main" id="{B6608A95-4F83-7ECE-A649-295CE66B0F0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TOPIC</a:t>
            </a:r>
            <a:endParaRPr dirty="0"/>
          </a:p>
        </p:txBody>
      </p:sp>
      <p:sp>
        <p:nvSpPr>
          <p:cNvPr id="4" name="Google Shape;137;p25">
            <a:extLst>
              <a:ext uri="{FF2B5EF4-FFF2-40B4-BE49-F238E27FC236}">
                <a16:creationId xmlns:a16="http://schemas.microsoft.com/office/drawing/2014/main" id="{3F0C2D6F-50BC-0369-7F5F-7AA1575835FB}"/>
              </a:ext>
            </a:extLst>
          </p:cNvPr>
          <p:cNvSpPr txBox="1"/>
          <p:nvPr/>
        </p:nvSpPr>
        <p:spPr>
          <a:xfrm>
            <a:off x="3012645" y="1591651"/>
            <a:ext cx="3118709" cy="4103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Spotify Songs</a:t>
            </a:r>
            <a:endParaRPr sz="18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" name="Google Shape;137;p25">
            <a:extLst>
              <a:ext uri="{FF2B5EF4-FFF2-40B4-BE49-F238E27FC236}">
                <a16:creationId xmlns:a16="http://schemas.microsoft.com/office/drawing/2014/main" id="{C65C6454-AA24-AB92-1EEF-27BD3626CA5B}"/>
              </a:ext>
            </a:extLst>
          </p:cNvPr>
          <p:cNvSpPr txBox="1"/>
          <p:nvPr/>
        </p:nvSpPr>
        <p:spPr>
          <a:xfrm>
            <a:off x="3385617" y="2299940"/>
            <a:ext cx="2372764" cy="4103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chemeClr val="bg2"/>
                </a:solidFill>
                <a:latin typeface="Lato"/>
                <a:ea typeface="Lato"/>
                <a:cs typeface="Lato"/>
                <a:sym typeface="Lato"/>
              </a:rPr>
              <a:t>STREAMS</a:t>
            </a:r>
            <a:r>
              <a:rPr lang="en" sz="1200" dirty="0">
                <a:solidFill>
                  <a:schemeClr val="bg2"/>
                </a:solidFill>
                <a:latin typeface="Lato"/>
                <a:ea typeface="Lato"/>
                <a:cs typeface="Lato"/>
                <a:sym typeface="Lato"/>
              </a:rPr>
              <a:t>, MUSIC INFO, ARTISTS, ALBUMS, PLAYLISTS,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bg2"/>
                </a:solidFill>
                <a:latin typeface="Lato"/>
                <a:ea typeface="Lato"/>
                <a:cs typeface="Lato"/>
                <a:sym typeface="Lato"/>
              </a:rPr>
              <a:t>…</a:t>
            </a:r>
            <a:endParaRPr sz="1200" dirty="0">
              <a:solidFill>
                <a:schemeClr val="bg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" name="Google Shape;137;p25">
            <a:extLst>
              <a:ext uri="{FF2B5EF4-FFF2-40B4-BE49-F238E27FC236}">
                <a16:creationId xmlns:a16="http://schemas.microsoft.com/office/drawing/2014/main" id="{8F2A3648-C399-667D-31E8-00493814837F}"/>
              </a:ext>
            </a:extLst>
          </p:cNvPr>
          <p:cNvSpPr txBox="1"/>
          <p:nvPr/>
        </p:nvSpPr>
        <p:spPr>
          <a:xfrm>
            <a:off x="3012645" y="2820127"/>
            <a:ext cx="3118709" cy="4103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Youtube</a:t>
            </a:r>
            <a:r>
              <a:rPr lang="en" sz="18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Videos</a:t>
            </a:r>
            <a:endParaRPr sz="18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" name="Google Shape;137;p25">
            <a:extLst>
              <a:ext uri="{FF2B5EF4-FFF2-40B4-BE49-F238E27FC236}">
                <a16:creationId xmlns:a16="http://schemas.microsoft.com/office/drawing/2014/main" id="{A9C6AF63-4A2F-D244-CF98-4EC24C76E7D0}"/>
              </a:ext>
            </a:extLst>
          </p:cNvPr>
          <p:cNvSpPr txBox="1"/>
          <p:nvPr/>
        </p:nvSpPr>
        <p:spPr>
          <a:xfrm>
            <a:off x="3541559" y="3528416"/>
            <a:ext cx="2021781" cy="4103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solidFill>
                  <a:schemeClr val="bg2"/>
                </a:solidFill>
                <a:latin typeface="Lato"/>
                <a:ea typeface="Lato"/>
                <a:cs typeface="Lato"/>
                <a:sym typeface="Lato"/>
              </a:rPr>
              <a:t>VIEWS, LIKES, COMMENTS, CHANNELS,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solidFill>
                  <a:schemeClr val="bg2"/>
                </a:solidFill>
                <a:latin typeface="Lato"/>
                <a:ea typeface="Lato"/>
                <a:cs typeface="Lato"/>
                <a:sym typeface="Lato"/>
              </a:rPr>
              <a:t>…</a:t>
            </a:r>
            <a:endParaRPr sz="1200" dirty="0">
              <a:solidFill>
                <a:schemeClr val="bg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" name="Immagine 6" descr="Immagine che contiene schizzo, Elementi grafici, clipart, design&#10;&#10;Descrizione generata automaticamente">
            <a:extLst>
              <a:ext uri="{FF2B5EF4-FFF2-40B4-BE49-F238E27FC236}">
                <a16:creationId xmlns:a16="http://schemas.microsoft.com/office/drawing/2014/main" id="{9EFA5C02-2703-89C5-CB41-8983BFD007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51911" y="1518362"/>
            <a:ext cx="558672" cy="28180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p40"/>
          <p:cNvSpPr txBox="1">
            <a:spLocks noGrp="1"/>
          </p:cNvSpPr>
          <p:nvPr>
            <p:ph type="title"/>
          </p:nvPr>
        </p:nvSpPr>
        <p:spPr>
          <a:xfrm>
            <a:off x="720000" y="1661075"/>
            <a:ext cx="7704000" cy="11959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 FOR</a:t>
            </a:r>
            <a:br>
              <a:rPr lang="en" dirty="0"/>
            </a:br>
            <a:r>
              <a:rPr lang="en" dirty="0"/>
              <a:t>YOUR ATTENTION!</a:t>
            </a:r>
            <a:endParaRPr dirty="0"/>
          </a:p>
        </p:txBody>
      </p:sp>
      <p:sp>
        <p:nvSpPr>
          <p:cNvPr id="780" name="Google Shape;780;p40"/>
          <p:cNvSpPr/>
          <p:nvPr/>
        </p:nvSpPr>
        <p:spPr>
          <a:xfrm>
            <a:off x="7096230" y="374894"/>
            <a:ext cx="1327770" cy="132777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2" name="Immagine 1" descr="Immagine che contiene testo, Carattere, Elementi grafici, grafica&#10;&#10;Descrizione generata automaticamente">
            <a:extLst>
              <a:ext uri="{FF2B5EF4-FFF2-40B4-BE49-F238E27FC236}">
                <a16:creationId xmlns:a16="http://schemas.microsoft.com/office/drawing/2014/main" id="{1F8E5976-C958-D904-E4C1-AC52169E5F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7679" y="710564"/>
            <a:ext cx="944872" cy="614841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1C9CDB41-A18C-AE9D-3B7D-CD31B2A90E5E}"/>
              </a:ext>
            </a:extLst>
          </p:cNvPr>
          <p:cNvSpPr txBox="1"/>
          <p:nvPr/>
        </p:nvSpPr>
        <p:spPr>
          <a:xfrm>
            <a:off x="2425359" y="2571750"/>
            <a:ext cx="429328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en" sz="2800" dirty="0">
                <a:solidFill>
                  <a:schemeClr val="dk2"/>
                </a:solidFill>
              </a:rPr>
            </a:br>
            <a:r>
              <a:rPr lang="en" sz="1400" dirty="0">
                <a:solidFill>
                  <a:schemeClr val="dk2"/>
                </a:solidFill>
              </a:rPr>
              <a:t>Francesco </a:t>
            </a:r>
            <a:r>
              <a:rPr lang="en" sz="1400" dirty="0" err="1">
                <a:solidFill>
                  <a:schemeClr val="dk2"/>
                </a:solidFill>
              </a:rPr>
              <a:t>Frigato</a:t>
            </a:r>
            <a:r>
              <a:rPr lang="en" sz="1400" dirty="0">
                <a:solidFill>
                  <a:schemeClr val="dk2"/>
                </a:solidFill>
              </a:rPr>
              <a:t>, Andrea </a:t>
            </a:r>
            <a:r>
              <a:rPr lang="en" sz="1400" dirty="0" err="1">
                <a:solidFill>
                  <a:schemeClr val="dk2"/>
                </a:solidFill>
              </a:rPr>
              <a:t>Felline</a:t>
            </a:r>
            <a:r>
              <a:rPr lang="en" sz="1400" dirty="0">
                <a:solidFill>
                  <a:schemeClr val="dk2"/>
                </a:solidFill>
              </a:rPr>
              <a:t>, Gianluca Antolini</a:t>
            </a:r>
            <a:endParaRPr lang="it-IT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DATASETS</a:t>
            </a:r>
            <a:endParaRPr dirty="0"/>
          </a:p>
        </p:txBody>
      </p:sp>
      <p:grpSp>
        <p:nvGrpSpPr>
          <p:cNvPr id="859" name="Google Shape;859;p43"/>
          <p:cNvGrpSpPr/>
          <p:nvPr/>
        </p:nvGrpSpPr>
        <p:grpSpPr>
          <a:xfrm>
            <a:off x="1277424" y="1240162"/>
            <a:ext cx="2715900" cy="1736588"/>
            <a:chOff x="1277424" y="1240163"/>
            <a:chExt cx="2715900" cy="1736588"/>
          </a:xfrm>
        </p:grpSpPr>
        <p:sp>
          <p:nvSpPr>
            <p:cNvPr id="860" name="Google Shape;860;p43"/>
            <p:cNvSpPr/>
            <p:nvPr/>
          </p:nvSpPr>
          <p:spPr>
            <a:xfrm>
              <a:off x="2216274" y="1240163"/>
              <a:ext cx="838200" cy="8382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43"/>
            <p:cNvSpPr txBox="1"/>
            <p:nvPr/>
          </p:nvSpPr>
          <p:spPr>
            <a:xfrm>
              <a:off x="1277424" y="2577151"/>
              <a:ext cx="2715900" cy="39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600" dirty="0">
                  <a:solidFill>
                    <a:srgbClr val="00B0F0"/>
                  </a:solidFill>
                  <a:latin typeface="Lato"/>
                  <a:ea typeface="Lato"/>
                  <a:cs typeface="Lato"/>
                  <a:sym typeface="Lato"/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</a:t>
              </a:r>
              <a:r>
                <a:rPr lang="it-IT" sz="600" dirty="0" err="1">
                  <a:solidFill>
                    <a:srgbClr val="00B0F0"/>
                  </a:solidFill>
                  <a:latin typeface="Lato"/>
                  <a:ea typeface="Lato"/>
                  <a:cs typeface="Lato"/>
                  <a:sym typeface="Lato"/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www.kaggle.com</a:t>
              </a:r>
              <a:r>
                <a:rPr lang="it-IT" sz="600" dirty="0">
                  <a:solidFill>
                    <a:srgbClr val="00B0F0"/>
                  </a:solidFill>
                  <a:latin typeface="Lato"/>
                  <a:ea typeface="Lato"/>
                  <a:cs typeface="Lato"/>
                  <a:sym typeface="Lato"/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/datasets/</a:t>
              </a:r>
              <a:r>
                <a:rPr lang="it-IT" sz="600" dirty="0" err="1">
                  <a:solidFill>
                    <a:srgbClr val="00B0F0"/>
                  </a:solidFill>
                  <a:latin typeface="Lato"/>
                  <a:ea typeface="Lato"/>
                  <a:cs typeface="Lato"/>
                  <a:sym typeface="Lato"/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salvatorerastelli</a:t>
              </a:r>
              <a:r>
                <a:rPr lang="it-IT" sz="600" dirty="0">
                  <a:solidFill>
                    <a:srgbClr val="00B0F0"/>
                  </a:solidFill>
                  <a:latin typeface="Lato"/>
                  <a:ea typeface="Lato"/>
                  <a:cs typeface="Lato"/>
                  <a:sym typeface="Lato"/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/</a:t>
              </a:r>
              <a:r>
                <a:rPr lang="it-IT" sz="600" dirty="0" err="1">
                  <a:solidFill>
                    <a:srgbClr val="00B0F0"/>
                  </a:solidFill>
                  <a:latin typeface="Lato"/>
                  <a:ea typeface="Lato"/>
                  <a:cs typeface="Lato"/>
                  <a:sym typeface="Lato"/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spotify</a:t>
              </a:r>
              <a:r>
                <a:rPr lang="it-IT" sz="600" dirty="0">
                  <a:solidFill>
                    <a:srgbClr val="00B0F0"/>
                  </a:solidFill>
                  <a:latin typeface="Lato"/>
                  <a:ea typeface="Lato"/>
                  <a:cs typeface="Lato"/>
                  <a:sym typeface="Lato"/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-and-</a:t>
              </a:r>
              <a:r>
                <a:rPr lang="it-IT" sz="600" dirty="0" err="1">
                  <a:solidFill>
                    <a:srgbClr val="00B0F0"/>
                  </a:solidFill>
                  <a:latin typeface="Lato"/>
                  <a:ea typeface="Lato"/>
                  <a:cs typeface="Lato"/>
                  <a:sym typeface="Lato"/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youtube</a:t>
              </a:r>
              <a:endParaRPr sz="600" dirty="0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862" name="Google Shape;862;p43"/>
            <p:cNvSpPr txBox="1"/>
            <p:nvPr/>
          </p:nvSpPr>
          <p:spPr>
            <a:xfrm>
              <a:off x="1277424" y="2210550"/>
              <a:ext cx="27159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Spotify and </a:t>
              </a:r>
              <a:r>
                <a:rPr lang="en" dirty="0" err="1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Youtube</a:t>
              </a:r>
              <a:endParaRPr dirty="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grpSp>
        <p:nvGrpSpPr>
          <p:cNvPr id="863" name="Google Shape;863;p43"/>
          <p:cNvGrpSpPr/>
          <p:nvPr/>
        </p:nvGrpSpPr>
        <p:grpSpPr>
          <a:xfrm>
            <a:off x="5150689" y="1240162"/>
            <a:ext cx="2715900" cy="1736588"/>
            <a:chOff x="5150689" y="1240163"/>
            <a:chExt cx="2715900" cy="1736588"/>
          </a:xfrm>
        </p:grpSpPr>
        <p:sp>
          <p:nvSpPr>
            <p:cNvPr id="864" name="Google Shape;864;p43"/>
            <p:cNvSpPr/>
            <p:nvPr/>
          </p:nvSpPr>
          <p:spPr>
            <a:xfrm>
              <a:off x="6089538" y="1240163"/>
              <a:ext cx="838200" cy="8382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43"/>
            <p:cNvSpPr txBox="1"/>
            <p:nvPr/>
          </p:nvSpPr>
          <p:spPr>
            <a:xfrm>
              <a:off x="5150688" y="2577151"/>
              <a:ext cx="2715900" cy="39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600" dirty="0">
                  <a:solidFill>
                    <a:srgbClr val="00B0F0"/>
                  </a:solidFill>
                  <a:latin typeface="Lato"/>
                  <a:ea typeface="Lato"/>
                  <a:cs typeface="Lato"/>
                  <a:sym typeface="Lato"/>
                  <a:hlinkClick r:id="rId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</a:t>
              </a:r>
              <a:r>
                <a:rPr lang="it-IT" sz="600" dirty="0" err="1">
                  <a:solidFill>
                    <a:srgbClr val="00B0F0"/>
                  </a:solidFill>
                  <a:latin typeface="Lato"/>
                  <a:ea typeface="Lato"/>
                  <a:cs typeface="Lato"/>
                  <a:sym typeface="Lato"/>
                  <a:hlinkClick r:id="rId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www.kaggle.com</a:t>
              </a:r>
              <a:r>
                <a:rPr lang="it-IT" sz="600" dirty="0">
                  <a:solidFill>
                    <a:srgbClr val="00B0F0"/>
                  </a:solidFill>
                  <a:latin typeface="Lato"/>
                  <a:ea typeface="Lato"/>
                  <a:cs typeface="Lato"/>
                  <a:sym typeface="Lato"/>
                  <a:hlinkClick r:id="rId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/datasets/</a:t>
              </a:r>
              <a:r>
                <a:rPr lang="it-IT" sz="600" dirty="0" err="1">
                  <a:solidFill>
                    <a:srgbClr val="00B0F0"/>
                  </a:solidFill>
                  <a:latin typeface="Lato"/>
                  <a:ea typeface="Lato"/>
                  <a:cs typeface="Lato"/>
                  <a:sym typeface="Lato"/>
                  <a:hlinkClick r:id="rId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sujaykapadnis</a:t>
              </a:r>
              <a:r>
                <a:rPr lang="it-IT" sz="600" dirty="0">
                  <a:solidFill>
                    <a:srgbClr val="00B0F0"/>
                  </a:solidFill>
                  <a:latin typeface="Lato"/>
                  <a:ea typeface="Lato"/>
                  <a:cs typeface="Lato"/>
                  <a:sym typeface="Lato"/>
                  <a:hlinkClick r:id="rId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/</a:t>
              </a:r>
              <a:r>
                <a:rPr lang="it-IT" sz="600" dirty="0" err="1">
                  <a:solidFill>
                    <a:srgbClr val="00B0F0"/>
                  </a:solidFill>
                  <a:latin typeface="Lato"/>
                  <a:ea typeface="Lato"/>
                  <a:cs typeface="Lato"/>
                  <a:sym typeface="Lato"/>
                  <a:hlinkClick r:id="rId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spotify-songs</a:t>
              </a:r>
              <a:endParaRPr sz="600" dirty="0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866" name="Google Shape;866;p43"/>
            <p:cNvSpPr txBox="1"/>
            <p:nvPr/>
          </p:nvSpPr>
          <p:spPr>
            <a:xfrm>
              <a:off x="5150688" y="2210550"/>
              <a:ext cx="27159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s</a:t>
              </a:r>
              <a:r>
                <a:rPr lang="en" dirty="0" err="1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potify</a:t>
              </a:r>
              <a:r>
                <a:rPr lang="en" dirty="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 songs</a:t>
              </a:r>
              <a:endParaRPr dirty="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sp>
        <p:nvSpPr>
          <p:cNvPr id="871" name="Google Shape;871;p43"/>
          <p:cNvSpPr txBox="1"/>
          <p:nvPr/>
        </p:nvSpPr>
        <p:spPr>
          <a:xfrm>
            <a:off x="995899" y="3208868"/>
            <a:ext cx="3294576" cy="7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Id   Artist   </a:t>
            </a:r>
            <a:r>
              <a:rPr lang="it-IT" sz="9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Url_spotify</a:t>
            </a:r>
            <a:r>
              <a:rPr lang="it-IT"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Track   Album   </a:t>
            </a:r>
            <a:r>
              <a:rPr lang="it-IT" sz="9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Album_type</a:t>
            </a:r>
            <a:r>
              <a:rPr lang="it-IT"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Uri   </a:t>
            </a:r>
            <a:r>
              <a:rPr lang="it-IT" sz="9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Danceability</a:t>
            </a:r>
            <a:r>
              <a:rPr lang="it-IT"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Energy   Key   Loudness   </a:t>
            </a:r>
            <a:r>
              <a:rPr lang="it-IT" sz="9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Speechiness</a:t>
            </a:r>
            <a:r>
              <a:rPr lang="it-IT"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Acousticness</a:t>
            </a:r>
            <a:r>
              <a:rPr lang="it-IT"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Instrumentalness</a:t>
            </a:r>
            <a:r>
              <a:rPr lang="it-IT"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Liveness</a:t>
            </a:r>
            <a:r>
              <a:rPr lang="it-IT"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Valence   Tempo   </a:t>
            </a:r>
            <a:r>
              <a:rPr lang="it-IT" sz="9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Duration_ms</a:t>
            </a:r>
            <a:r>
              <a:rPr lang="it-IT"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Url_youtube</a:t>
            </a:r>
            <a:r>
              <a:rPr lang="it-IT"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Title   Channel   </a:t>
            </a:r>
            <a:r>
              <a:rPr lang="it-IT" sz="9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Views</a:t>
            </a:r>
            <a:r>
              <a:rPr lang="it-IT"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Likes   </a:t>
            </a:r>
            <a:r>
              <a:rPr lang="it-IT" sz="9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Comments</a:t>
            </a:r>
            <a:r>
              <a:rPr lang="it-IT"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Description</a:t>
            </a:r>
            <a:r>
              <a:rPr lang="it-IT"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Licensed</a:t>
            </a:r>
            <a:r>
              <a:rPr lang="it-IT"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official_video</a:t>
            </a:r>
            <a:r>
              <a:rPr lang="it-IT"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Stream</a:t>
            </a:r>
          </a:p>
        </p:txBody>
      </p:sp>
      <p:cxnSp>
        <p:nvCxnSpPr>
          <p:cNvPr id="892" name="Google Shape;892;p43"/>
          <p:cNvCxnSpPr>
            <a:stCxn id="860" idx="6"/>
            <a:endCxn id="864" idx="2"/>
          </p:cNvCxnSpPr>
          <p:nvPr/>
        </p:nvCxnSpPr>
        <p:spPr>
          <a:xfrm>
            <a:off x="3054474" y="1659263"/>
            <a:ext cx="3035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pic>
        <p:nvPicPr>
          <p:cNvPr id="5" name="Immagine 4" descr="Immagine che contiene schizzo, Elementi grafici, clipart, design&#10;&#10;Descrizione generata automaticamente">
            <a:extLst>
              <a:ext uri="{FF2B5EF4-FFF2-40B4-BE49-F238E27FC236}">
                <a16:creationId xmlns:a16="http://schemas.microsoft.com/office/drawing/2014/main" id="{0166B224-B3A6-2C44-90D3-D84B4831D2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29303" y="1518362"/>
            <a:ext cx="558672" cy="281802"/>
          </a:xfrm>
          <a:prstGeom prst="rect">
            <a:avLst/>
          </a:prstGeom>
        </p:spPr>
      </p:pic>
      <p:pic>
        <p:nvPicPr>
          <p:cNvPr id="8" name="Immagine 7" descr="Immagine che contiene rosso, Elementi grafici, simbolo, Carminio&#10;&#10;Descrizione generata automaticamente">
            <a:extLst>
              <a:ext uri="{FF2B5EF4-FFF2-40B4-BE49-F238E27FC236}">
                <a16:creationId xmlns:a16="http://schemas.microsoft.com/office/drawing/2014/main" id="{EE8FBC03-C813-F71F-90BE-19454FF841C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77585" y="1576595"/>
            <a:ext cx="237126" cy="163765"/>
          </a:xfrm>
          <a:prstGeom prst="rect">
            <a:avLst/>
          </a:prstGeom>
        </p:spPr>
      </p:pic>
      <p:pic>
        <p:nvPicPr>
          <p:cNvPr id="9" name="Immagine 8" descr="Immagine che contiene Elementi grafici, cerchio, Policromia, cartone animato&#10;&#10;Descrizione generata automaticamente">
            <a:extLst>
              <a:ext uri="{FF2B5EF4-FFF2-40B4-BE49-F238E27FC236}">
                <a16:creationId xmlns:a16="http://schemas.microsoft.com/office/drawing/2014/main" id="{4C6E41AD-1C27-E717-EF99-971E9ABA7BB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31560" y="1469264"/>
            <a:ext cx="359225" cy="359225"/>
          </a:xfrm>
          <a:prstGeom prst="rect">
            <a:avLst/>
          </a:prstGeom>
        </p:spPr>
      </p:pic>
      <p:pic>
        <p:nvPicPr>
          <p:cNvPr id="7" name="Immagine 6" descr="Immagine che contiene Elementi grafici, logo, simbolo, grafica&#10;&#10;Descrizione generata automaticamente">
            <a:extLst>
              <a:ext uri="{FF2B5EF4-FFF2-40B4-BE49-F238E27FC236}">
                <a16:creationId xmlns:a16="http://schemas.microsoft.com/office/drawing/2014/main" id="{7C7AAC13-410C-8DE6-3F57-AADD409C6AA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44231" y="1508249"/>
            <a:ext cx="597912" cy="300459"/>
          </a:xfrm>
          <a:prstGeom prst="rect">
            <a:avLst/>
          </a:prstGeom>
        </p:spPr>
      </p:pic>
      <p:sp>
        <p:nvSpPr>
          <p:cNvPr id="10" name="Google Shape;871;p43">
            <a:extLst>
              <a:ext uri="{FF2B5EF4-FFF2-40B4-BE49-F238E27FC236}">
                <a16:creationId xmlns:a16="http://schemas.microsoft.com/office/drawing/2014/main" id="{F6D20A74-4728-4E4A-9EB2-C2DC5942211F}"/>
              </a:ext>
            </a:extLst>
          </p:cNvPr>
          <p:cNvSpPr txBox="1"/>
          <p:nvPr/>
        </p:nvSpPr>
        <p:spPr>
          <a:xfrm>
            <a:off x="4853525" y="3204634"/>
            <a:ext cx="3294576" cy="7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9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track_id</a:t>
            </a:r>
            <a:r>
              <a:rPr lang="it-IT"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track_name</a:t>
            </a:r>
            <a:r>
              <a:rPr lang="it-IT"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track_artist</a:t>
            </a:r>
            <a:r>
              <a:rPr lang="it-IT"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track_popularity</a:t>
            </a:r>
            <a:r>
              <a:rPr lang="it-IT"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track_album_id</a:t>
            </a:r>
            <a:r>
              <a:rPr lang="it-IT"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track_album_name</a:t>
            </a:r>
            <a:r>
              <a:rPr lang="it-IT"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track_album_release_date</a:t>
            </a:r>
            <a:r>
              <a:rPr lang="it-IT"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playlist_name</a:t>
            </a:r>
            <a:r>
              <a:rPr lang="it-IT"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playlist_id</a:t>
            </a:r>
            <a:r>
              <a:rPr lang="it-IT"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playlist_genre</a:t>
            </a:r>
            <a:r>
              <a:rPr lang="it-IT"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playlist_subgenre</a:t>
            </a:r>
            <a:r>
              <a:rPr lang="it-IT"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danceability</a:t>
            </a:r>
            <a:r>
              <a:rPr lang="it-IT"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energy. key   loudness   mode   </a:t>
            </a:r>
            <a:r>
              <a:rPr lang="it-IT" sz="9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speechiness</a:t>
            </a:r>
            <a:r>
              <a:rPr lang="it-IT"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acousticness</a:t>
            </a:r>
            <a:r>
              <a:rPr lang="it-IT"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instrumentalness</a:t>
            </a:r>
            <a:r>
              <a:rPr lang="it-IT"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liveness</a:t>
            </a:r>
            <a:r>
              <a:rPr lang="it-IT"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valence</a:t>
            </a:r>
            <a:r>
              <a:rPr lang="it-IT"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tempo  </a:t>
            </a:r>
            <a:r>
              <a:rPr lang="it-IT" sz="9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duration_ms</a:t>
            </a:r>
            <a:endParaRPr lang="it-IT" sz="9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" name="Immagine 2" descr="Immagine che contiene Carattere, Elementi grafici, logo, grafica&#10;&#10;Descrizione generata automaticamente">
            <a:extLst>
              <a:ext uri="{FF2B5EF4-FFF2-40B4-BE49-F238E27FC236}">
                <a16:creationId xmlns:a16="http://schemas.microsoft.com/office/drawing/2014/main" id="{B6D60938-9B7D-0C75-BBCD-E4D627ADCC1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226834" y="1338196"/>
            <a:ext cx="679902" cy="262597"/>
          </a:xfrm>
          <a:prstGeom prst="rect">
            <a:avLst/>
          </a:prstGeom>
        </p:spPr>
      </p:pic>
      <p:pic>
        <p:nvPicPr>
          <p:cNvPr id="2" name="Picture 4">
            <a:extLst>
              <a:ext uri="{FF2B5EF4-FFF2-40B4-BE49-F238E27FC236}">
                <a16:creationId xmlns:a16="http://schemas.microsoft.com/office/drawing/2014/main" id="{3D7A2763-615F-544D-F7B4-80D74247DF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artisticPaintStrok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61942" y="3256208"/>
            <a:ext cx="1539158" cy="621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Home | rdflib.github.io">
            <a:extLst>
              <a:ext uri="{FF2B5EF4-FFF2-40B4-BE49-F238E27FC236}">
                <a16:creationId xmlns:a16="http://schemas.microsoft.com/office/drawing/2014/main" id="{5DD2479C-040A-A3CA-D537-E157FD89B8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6618" y="5324106"/>
            <a:ext cx="538904" cy="538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GraphDB - Revision #13 - Database of Databases">
            <a:extLst>
              <a:ext uri="{FF2B5EF4-FFF2-40B4-BE49-F238E27FC236}">
                <a16:creationId xmlns:a16="http://schemas.microsoft.com/office/drawing/2014/main" id="{BC94622E-A12F-6BF6-AED5-FB029A2750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3722" y="1413982"/>
            <a:ext cx="1272643" cy="356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Google Shape;111;p23">
            <a:extLst>
              <a:ext uri="{FF2B5EF4-FFF2-40B4-BE49-F238E27FC236}">
                <a16:creationId xmlns:a16="http://schemas.microsoft.com/office/drawing/2014/main" id="{BF8D6BF5-E3A5-F79D-4C2D-A20905F310FF}"/>
              </a:ext>
            </a:extLst>
          </p:cNvPr>
          <p:cNvSpPr txBox="1">
            <a:spLocks/>
          </p:cNvSpPr>
          <p:nvPr/>
        </p:nvSpPr>
        <p:spPr>
          <a:xfrm>
            <a:off x="423188" y="-1929204"/>
            <a:ext cx="1698910" cy="750497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it-IT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 CLEANING</a:t>
            </a:r>
          </a:p>
          <a:p>
            <a:pPr algn="ctr"/>
            <a:r>
              <a:rPr lang="it-IT" sz="1000" dirty="0" err="1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Different</a:t>
            </a:r>
            <a:r>
              <a:rPr lang="it-IT" sz="1000" dirty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it-IT" sz="1000" dirty="0" err="1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timestamps</a:t>
            </a:r>
            <a:r>
              <a:rPr lang="it-IT" sz="1000" dirty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, duplicate data, …</a:t>
            </a:r>
          </a:p>
        </p:txBody>
      </p:sp>
      <p:sp>
        <p:nvSpPr>
          <p:cNvPr id="13" name="Google Shape;111;p23">
            <a:extLst>
              <a:ext uri="{FF2B5EF4-FFF2-40B4-BE49-F238E27FC236}">
                <a16:creationId xmlns:a16="http://schemas.microsoft.com/office/drawing/2014/main" id="{2755FAD6-2C93-0221-45FB-5EDA59230E1B}"/>
              </a:ext>
            </a:extLst>
          </p:cNvPr>
          <p:cNvSpPr txBox="1">
            <a:spLocks/>
          </p:cNvSpPr>
          <p:nvPr/>
        </p:nvSpPr>
        <p:spPr>
          <a:xfrm>
            <a:off x="2570672" y="-1496204"/>
            <a:ext cx="1698909" cy="576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it-IT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 MERGE</a:t>
            </a:r>
          </a:p>
          <a:p>
            <a:pPr algn="ctr"/>
            <a:r>
              <a:rPr lang="it-IT" sz="1000" dirty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Id matching</a:t>
            </a:r>
          </a:p>
        </p:txBody>
      </p:sp>
      <p:sp>
        <p:nvSpPr>
          <p:cNvPr id="14" name="Google Shape;111;p23">
            <a:extLst>
              <a:ext uri="{FF2B5EF4-FFF2-40B4-BE49-F238E27FC236}">
                <a16:creationId xmlns:a16="http://schemas.microsoft.com/office/drawing/2014/main" id="{69F00291-0D53-1347-5066-F687833E1390}"/>
              </a:ext>
            </a:extLst>
          </p:cNvPr>
          <p:cNvSpPr txBox="1">
            <a:spLocks/>
          </p:cNvSpPr>
          <p:nvPr/>
        </p:nvSpPr>
        <p:spPr>
          <a:xfrm>
            <a:off x="4718155" y="-1368712"/>
            <a:ext cx="1698909" cy="980531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it-IT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 LOADING</a:t>
            </a:r>
          </a:p>
          <a:p>
            <a:pPr algn="ctr"/>
            <a:r>
              <a:rPr lang="it-IT" sz="1000" dirty="0" err="1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Entities</a:t>
            </a:r>
            <a:r>
              <a:rPr lang="it-IT" sz="1000" dirty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and data </a:t>
            </a:r>
            <a:r>
              <a:rPr lang="it-IT" sz="1000" dirty="0" err="1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properties</a:t>
            </a:r>
            <a:r>
              <a:rPr lang="it-IT" sz="1000" dirty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,</a:t>
            </a:r>
          </a:p>
          <a:p>
            <a:pPr algn="ctr"/>
            <a:r>
              <a:rPr lang="it-IT" sz="1000" dirty="0" err="1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object</a:t>
            </a:r>
            <a:r>
              <a:rPr lang="it-IT" sz="1000" dirty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it-IT" sz="1000" dirty="0" err="1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properties</a:t>
            </a:r>
            <a:r>
              <a:rPr lang="it-IT" sz="1000" dirty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linking</a:t>
            </a:r>
          </a:p>
          <a:p>
            <a:pPr algn="ctr"/>
            <a:endParaRPr lang="it-IT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5" name="Google Shape;111;p23">
            <a:extLst>
              <a:ext uri="{FF2B5EF4-FFF2-40B4-BE49-F238E27FC236}">
                <a16:creationId xmlns:a16="http://schemas.microsoft.com/office/drawing/2014/main" id="{A7E0F7A5-C939-6ECF-9166-6B582DB41349}"/>
              </a:ext>
            </a:extLst>
          </p:cNvPr>
          <p:cNvSpPr txBox="1">
            <a:spLocks/>
          </p:cNvSpPr>
          <p:nvPr/>
        </p:nvSpPr>
        <p:spPr>
          <a:xfrm>
            <a:off x="6865638" y="-784019"/>
            <a:ext cx="1698909" cy="59829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it-IT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SERIALIZATION</a:t>
            </a:r>
          </a:p>
          <a:p>
            <a:pPr algn="ctr"/>
            <a:r>
              <a:rPr lang="it-IT" sz="1000" dirty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Single </a:t>
            </a:r>
            <a:r>
              <a:rPr lang="it-IT" sz="1000" dirty="0" err="1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Turtle</a:t>
            </a:r>
            <a:r>
              <a:rPr lang="it-IT" sz="1000" dirty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(.</a:t>
            </a:r>
            <a:r>
              <a:rPr lang="it-IT" sz="1000" dirty="0" err="1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ttl</a:t>
            </a:r>
            <a:r>
              <a:rPr lang="it-IT" sz="1000" dirty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) file</a:t>
            </a:r>
          </a:p>
          <a:p>
            <a:pPr algn="ctr"/>
            <a:endParaRPr lang="it-IT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44641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 descr="Immagine che contiene schermata, cerchio, diagramma, design&#10;&#10;Descrizione generata automaticamente">
            <a:extLst>
              <a:ext uri="{FF2B5EF4-FFF2-40B4-BE49-F238E27FC236}">
                <a16:creationId xmlns:a16="http://schemas.microsoft.com/office/drawing/2014/main" id="{2326A38B-11C0-FE02-30D4-2DB258C4B0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5213698"/>
            <a:ext cx="7772400" cy="3428130"/>
          </a:xfrm>
          <a:prstGeom prst="rect">
            <a:avLst/>
          </a:prstGeom>
        </p:spPr>
      </p:pic>
      <p:sp>
        <p:nvSpPr>
          <p:cNvPr id="7" name="Titolo 6">
            <a:extLst>
              <a:ext uri="{FF2B5EF4-FFF2-40B4-BE49-F238E27FC236}">
                <a16:creationId xmlns:a16="http://schemas.microsoft.com/office/drawing/2014/main" id="{EBDD9DE3-3DA3-89AB-10F2-9EC19A70FC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PIPELINE</a:t>
            </a:r>
          </a:p>
        </p:txBody>
      </p:sp>
      <p:sp>
        <p:nvSpPr>
          <p:cNvPr id="11" name="Google Shape;111;p23">
            <a:extLst>
              <a:ext uri="{FF2B5EF4-FFF2-40B4-BE49-F238E27FC236}">
                <a16:creationId xmlns:a16="http://schemas.microsoft.com/office/drawing/2014/main" id="{703A1A82-7E09-EF3D-00CF-490CDAF33BFD}"/>
              </a:ext>
            </a:extLst>
          </p:cNvPr>
          <p:cNvSpPr txBox="1">
            <a:spLocks/>
          </p:cNvSpPr>
          <p:nvPr/>
        </p:nvSpPr>
        <p:spPr>
          <a:xfrm>
            <a:off x="423188" y="1512728"/>
            <a:ext cx="1698910" cy="750497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it-IT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 CLEANING</a:t>
            </a:r>
          </a:p>
          <a:p>
            <a:pPr algn="ctr"/>
            <a:r>
              <a:rPr lang="it-IT" sz="1000" dirty="0" err="1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Different</a:t>
            </a:r>
            <a:r>
              <a:rPr lang="it-IT" sz="1000" dirty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it-IT" sz="1000" dirty="0" err="1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timestamps</a:t>
            </a:r>
            <a:r>
              <a:rPr lang="it-IT" sz="1000" dirty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, duplicate data, …</a:t>
            </a:r>
          </a:p>
        </p:txBody>
      </p:sp>
      <p:cxnSp>
        <p:nvCxnSpPr>
          <p:cNvPr id="16" name="Connettore 7 15">
            <a:extLst>
              <a:ext uri="{FF2B5EF4-FFF2-40B4-BE49-F238E27FC236}">
                <a16:creationId xmlns:a16="http://schemas.microsoft.com/office/drawing/2014/main" id="{07F250F0-02D2-F512-F3B3-6185ECAE5833}"/>
              </a:ext>
            </a:extLst>
          </p:cNvPr>
          <p:cNvCxnSpPr>
            <a:cxnSpLocks/>
            <a:stCxn id="11" idx="3"/>
            <a:endCxn id="18" idx="1"/>
          </p:cNvCxnSpPr>
          <p:nvPr/>
        </p:nvCxnSpPr>
        <p:spPr>
          <a:xfrm>
            <a:off x="2122098" y="1887977"/>
            <a:ext cx="448574" cy="345751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oogle Shape;111;p23">
            <a:extLst>
              <a:ext uri="{FF2B5EF4-FFF2-40B4-BE49-F238E27FC236}">
                <a16:creationId xmlns:a16="http://schemas.microsoft.com/office/drawing/2014/main" id="{D9C8FC5B-83D4-33DC-4630-8681BD20116B}"/>
              </a:ext>
            </a:extLst>
          </p:cNvPr>
          <p:cNvSpPr txBox="1">
            <a:spLocks/>
          </p:cNvSpPr>
          <p:nvPr/>
        </p:nvSpPr>
        <p:spPr>
          <a:xfrm>
            <a:off x="2570672" y="1945728"/>
            <a:ext cx="1698909" cy="576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it-IT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 MERGE</a:t>
            </a:r>
          </a:p>
          <a:p>
            <a:pPr algn="ctr"/>
            <a:r>
              <a:rPr lang="it-IT" sz="1000" dirty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Id matching</a:t>
            </a:r>
          </a:p>
        </p:txBody>
      </p:sp>
      <p:cxnSp>
        <p:nvCxnSpPr>
          <p:cNvPr id="23" name="Connettore 7 22">
            <a:extLst>
              <a:ext uri="{FF2B5EF4-FFF2-40B4-BE49-F238E27FC236}">
                <a16:creationId xmlns:a16="http://schemas.microsoft.com/office/drawing/2014/main" id="{C8BA68C3-A461-010B-B33F-1C9F98FC6227}"/>
              </a:ext>
            </a:extLst>
          </p:cNvPr>
          <p:cNvCxnSpPr>
            <a:cxnSpLocks/>
            <a:stCxn id="18" idx="3"/>
          </p:cNvCxnSpPr>
          <p:nvPr/>
        </p:nvCxnSpPr>
        <p:spPr>
          <a:xfrm>
            <a:off x="4269581" y="2233728"/>
            <a:ext cx="448574" cy="288000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Google Shape;111;p23">
            <a:extLst>
              <a:ext uri="{FF2B5EF4-FFF2-40B4-BE49-F238E27FC236}">
                <a16:creationId xmlns:a16="http://schemas.microsoft.com/office/drawing/2014/main" id="{44F3FCF0-B5D9-F619-232F-62293C101D91}"/>
              </a:ext>
            </a:extLst>
          </p:cNvPr>
          <p:cNvSpPr txBox="1">
            <a:spLocks/>
          </p:cNvSpPr>
          <p:nvPr/>
        </p:nvSpPr>
        <p:spPr>
          <a:xfrm>
            <a:off x="4718155" y="2073220"/>
            <a:ext cx="1698909" cy="980531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it-IT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 LOADING</a:t>
            </a:r>
          </a:p>
          <a:p>
            <a:pPr algn="ctr"/>
            <a:r>
              <a:rPr lang="it-IT" sz="1000" dirty="0" err="1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Entities</a:t>
            </a:r>
            <a:r>
              <a:rPr lang="it-IT" sz="1000" dirty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and data </a:t>
            </a:r>
            <a:r>
              <a:rPr lang="it-IT" sz="1000" dirty="0" err="1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properties</a:t>
            </a:r>
            <a:r>
              <a:rPr lang="it-IT" sz="1000" dirty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,</a:t>
            </a:r>
          </a:p>
          <a:p>
            <a:pPr algn="ctr"/>
            <a:r>
              <a:rPr lang="it-IT" sz="1000" dirty="0" err="1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object</a:t>
            </a:r>
            <a:r>
              <a:rPr lang="it-IT" sz="1000" dirty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it-IT" sz="1000" dirty="0" err="1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properties</a:t>
            </a:r>
            <a:r>
              <a:rPr lang="it-IT" sz="1000" dirty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linking</a:t>
            </a:r>
          </a:p>
          <a:p>
            <a:pPr algn="ctr"/>
            <a:endParaRPr lang="it-IT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5" name="Google Shape;111;p23">
            <a:extLst>
              <a:ext uri="{FF2B5EF4-FFF2-40B4-BE49-F238E27FC236}">
                <a16:creationId xmlns:a16="http://schemas.microsoft.com/office/drawing/2014/main" id="{656914D7-2825-C9E7-EEF8-02EB39C997FF}"/>
              </a:ext>
            </a:extLst>
          </p:cNvPr>
          <p:cNvSpPr txBox="1">
            <a:spLocks/>
          </p:cNvSpPr>
          <p:nvPr/>
        </p:nvSpPr>
        <p:spPr>
          <a:xfrm>
            <a:off x="6865638" y="2657913"/>
            <a:ext cx="1698909" cy="59829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it-IT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SERIALIZATION</a:t>
            </a:r>
          </a:p>
          <a:p>
            <a:pPr algn="ctr"/>
            <a:r>
              <a:rPr lang="it-IT" sz="1000" dirty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Single </a:t>
            </a:r>
            <a:r>
              <a:rPr lang="it-IT" sz="1000" dirty="0" err="1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Turtle</a:t>
            </a:r>
            <a:r>
              <a:rPr lang="it-IT" sz="1000" dirty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(.</a:t>
            </a:r>
            <a:r>
              <a:rPr lang="it-IT" sz="1000" dirty="0" err="1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ttl</a:t>
            </a:r>
            <a:r>
              <a:rPr lang="it-IT" sz="1000" dirty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) file</a:t>
            </a:r>
          </a:p>
          <a:p>
            <a:pPr algn="ctr"/>
            <a:endParaRPr lang="it-IT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cxnSp>
        <p:nvCxnSpPr>
          <p:cNvPr id="26" name="Connettore 7 25">
            <a:extLst>
              <a:ext uri="{FF2B5EF4-FFF2-40B4-BE49-F238E27FC236}">
                <a16:creationId xmlns:a16="http://schemas.microsoft.com/office/drawing/2014/main" id="{8C2FF579-F55E-9A5B-8397-3AD2A33CD26D}"/>
              </a:ext>
            </a:extLst>
          </p:cNvPr>
          <p:cNvCxnSpPr>
            <a:cxnSpLocks/>
            <a:stCxn id="24" idx="3"/>
          </p:cNvCxnSpPr>
          <p:nvPr/>
        </p:nvCxnSpPr>
        <p:spPr>
          <a:xfrm>
            <a:off x="6417064" y="2563486"/>
            <a:ext cx="448574" cy="38987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4" name="Picture 2" descr="Home | rdflib.github.io">
            <a:extLst>
              <a:ext uri="{FF2B5EF4-FFF2-40B4-BE49-F238E27FC236}">
                <a16:creationId xmlns:a16="http://schemas.microsoft.com/office/drawing/2014/main" id="{56579062-F410-27A9-207B-67BEBF2F4F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6618" y="3978388"/>
            <a:ext cx="538904" cy="538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5FD3788E-304A-20F2-7B78-C303D10776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aintStrok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2904" y="3256208"/>
            <a:ext cx="1539158" cy="621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GraphDB - Revision #13 - Database of Databases">
            <a:extLst>
              <a:ext uri="{FF2B5EF4-FFF2-40B4-BE49-F238E27FC236}">
                <a16:creationId xmlns:a16="http://schemas.microsoft.com/office/drawing/2014/main" id="{5BEA86E7-F992-FE8D-D92F-86A41A9CE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2724" y="1413982"/>
            <a:ext cx="1272643" cy="356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63357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3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ONTOLOGY</a:t>
            </a:r>
            <a:endParaRPr dirty="0"/>
          </a:p>
        </p:txBody>
      </p:sp>
      <p:pic>
        <p:nvPicPr>
          <p:cNvPr id="3" name="Immagine 2" descr="Immagine che contiene schermata, cerchio, diagramma, design&#10;&#10;Descrizione generata automaticamente">
            <a:extLst>
              <a:ext uri="{FF2B5EF4-FFF2-40B4-BE49-F238E27FC236}">
                <a16:creationId xmlns:a16="http://schemas.microsoft.com/office/drawing/2014/main" id="{C490E639-2603-F511-B1F5-456AEAA4EE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1270345"/>
            <a:ext cx="7772400" cy="3428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9659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3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ONTOLOGY</a:t>
            </a:r>
            <a:endParaRPr dirty="0"/>
          </a:p>
        </p:txBody>
      </p:sp>
      <p:pic>
        <p:nvPicPr>
          <p:cNvPr id="3" name="Immagine 2" descr="Immagine che contiene schermata, cerchio, diagramma, design&#10;&#10;Descrizione generata automaticamente">
            <a:extLst>
              <a:ext uri="{FF2B5EF4-FFF2-40B4-BE49-F238E27FC236}">
                <a16:creationId xmlns:a16="http://schemas.microsoft.com/office/drawing/2014/main" id="{C490E639-2603-F511-B1F5-456AEAA4EED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055" t="-3840" r="37157" b="36892"/>
          <a:stretch/>
        </p:blipFill>
        <p:spPr>
          <a:xfrm>
            <a:off x="862642" y="1021025"/>
            <a:ext cx="7142671" cy="3300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8614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3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ONTOLOGY</a:t>
            </a:r>
            <a:endParaRPr dirty="0"/>
          </a:p>
        </p:txBody>
      </p:sp>
      <p:pic>
        <p:nvPicPr>
          <p:cNvPr id="3" name="Immagine 2" descr="Immagine che contiene schermata, cerchio, diagramma, design&#10;&#10;Descrizione generata automaticamente">
            <a:extLst>
              <a:ext uri="{FF2B5EF4-FFF2-40B4-BE49-F238E27FC236}">
                <a16:creationId xmlns:a16="http://schemas.microsoft.com/office/drawing/2014/main" id="{C490E639-2603-F511-B1F5-456AEAA4EED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169" t="45313" r="-978" b="-1091"/>
          <a:stretch/>
        </p:blipFill>
        <p:spPr>
          <a:xfrm>
            <a:off x="1017028" y="1371601"/>
            <a:ext cx="7109944" cy="3025902"/>
          </a:xfrm>
          <a:prstGeom prst="rect">
            <a:avLst/>
          </a:prstGeom>
        </p:spPr>
      </p:pic>
      <p:pic>
        <p:nvPicPr>
          <p:cNvPr id="2" name="Picture 2" descr="SHACL shape validation in your own language | Joinup">
            <a:extLst>
              <a:ext uri="{FF2B5EF4-FFF2-40B4-BE49-F238E27FC236}">
                <a16:creationId xmlns:a16="http://schemas.microsoft.com/office/drawing/2014/main" id="{5A02198C-2555-7921-5235-D1D9DF8D06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54913" y="1185840"/>
            <a:ext cx="489493" cy="489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361F8EBF-BD1D-40CC-82EE-BB3024B4C7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18601" y="2519360"/>
            <a:ext cx="1701438" cy="1476247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043AF0F1-7D14-D21E-6C17-CBE752A97AE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079279" y="2519360"/>
            <a:ext cx="1660330" cy="1493284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AA1CDFDF-C0E2-EE92-FAA4-D6C1FF4C3B1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545345" y="1988181"/>
            <a:ext cx="1908628" cy="2017509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1560DC7E-2A38-0260-A94B-7ED4836CEF1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545345" y="4005690"/>
            <a:ext cx="1908628" cy="685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8013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3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VALIDATION</a:t>
            </a:r>
            <a:endParaRPr dirty="0"/>
          </a:p>
        </p:txBody>
      </p:sp>
      <p:pic>
        <p:nvPicPr>
          <p:cNvPr id="1026" name="Picture 2" descr="SHACL shape validation in your own language | Joinup">
            <a:extLst>
              <a:ext uri="{FF2B5EF4-FFF2-40B4-BE49-F238E27FC236}">
                <a16:creationId xmlns:a16="http://schemas.microsoft.com/office/drawing/2014/main" id="{E561FA3D-9CA4-1381-0B1C-511CABF097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7253" y="1185840"/>
            <a:ext cx="489493" cy="489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magine 1">
            <a:extLst>
              <a:ext uri="{FF2B5EF4-FFF2-40B4-BE49-F238E27FC236}">
                <a16:creationId xmlns:a16="http://schemas.microsoft.com/office/drawing/2014/main" id="{207325D6-A13E-19C1-735F-4F1B4C93E7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0941" y="2519360"/>
            <a:ext cx="1701438" cy="1476247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27A16190-237A-484F-FD64-A2A81C6287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51619" y="2519360"/>
            <a:ext cx="1660330" cy="1493284"/>
          </a:xfrm>
          <a:prstGeom prst="rect">
            <a:avLst/>
          </a:prstGeo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D3CE8A2B-B0F4-29C1-5DFE-5E2E502019B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17685" y="1988181"/>
            <a:ext cx="1908628" cy="2017509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9EAB259A-6F82-88E0-DE64-0F68FF5E65A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17685" y="4005690"/>
            <a:ext cx="1908628" cy="685313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0311A6A9-341B-B9CC-4A01-3281384C61CF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>
          <a:xfrm>
            <a:off x="4572000" y="-2110550"/>
            <a:ext cx="4478542" cy="1904227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4266C3F1-C915-A15F-C49C-523284ED6290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>
            <a:fillRect/>
          </a:stretch>
        </p:blipFill>
        <p:spPr>
          <a:xfrm>
            <a:off x="87055" y="-1846710"/>
            <a:ext cx="4484945" cy="1376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0073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Immagine 20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4572000" y="1883474"/>
            <a:ext cx="4478542" cy="1904227"/>
          </a:xfrm>
          <a:prstGeom prst="rect">
            <a:avLst/>
          </a:prstGeom>
        </p:spPr>
      </p:pic>
      <p:pic>
        <p:nvPicPr>
          <p:cNvPr id="206" name="Immagine 205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87055" y="2147314"/>
            <a:ext cx="4484945" cy="1376549"/>
          </a:xfrm>
          <a:prstGeom prst="rect">
            <a:avLst/>
          </a:prstGeom>
        </p:spPr>
      </p:pic>
      <p:sp>
        <p:nvSpPr>
          <p:cNvPr id="4" name="Google Shape;483;p30">
            <a:extLst>
              <a:ext uri="{FF2B5EF4-FFF2-40B4-BE49-F238E27FC236}">
                <a16:creationId xmlns:a16="http://schemas.microsoft.com/office/drawing/2014/main" id="{78AA1897-C0B9-4266-32F3-C53F4EDB56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QUERIES (1)</a:t>
            </a:r>
            <a:endParaRPr sz="1800" dirty="0"/>
          </a:p>
        </p:txBody>
      </p:sp>
      <p:sp>
        <p:nvSpPr>
          <p:cNvPr id="5" name="Google Shape;483;p30">
            <a:extLst>
              <a:ext uri="{FF2B5EF4-FFF2-40B4-BE49-F238E27FC236}">
                <a16:creationId xmlns:a16="http://schemas.microsoft.com/office/drawing/2014/main" id="{E938BFF2-2E7E-6CF4-390D-04B55022A077}"/>
              </a:ext>
            </a:extLst>
          </p:cNvPr>
          <p:cNvSpPr txBox="1">
            <a:spLocks/>
          </p:cNvSpPr>
          <p:nvPr/>
        </p:nvSpPr>
        <p:spPr>
          <a:xfrm>
            <a:off x="720000" y="733025"/>
            <a:ext cx="7704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 Medium"/>
              <a:buNone/>
              <a:defRPr sz="3500" b="0" i="0" u="none" strike="noStrike" cap="none">
                <a:solidFill>
                  <a:schemeClr val="dk1"/>
                </a:solidFill>
                <a:latin typeface="Lexend Exa Medium"/>
                <a:ea typeface="Lexend Exa Medium"/>
                <a:cs typeface="Lexend Exa Medium"/>
                <a:sym typeface="Lexend Exa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pPr algn="ctr"/>
            <a:r>
              <a:rPr lang="it-IT" sz="1200" dirty="0">
                <a:solidFill>
                  <a:schemeClr val="bg2"/>
                </a:solidFill>
              </a:rPr>
              <a:t>Top 10 </a:t>
            </a:r>
            <a:r>
              <a:rPr lang="it-IT" sz="1200" dirty="0" err="1">
                <a:solidFill>
                  <a:schemeClr val="bg2"/>
                </a:solidFill>
              </a:rPr>
              <a:t>songs</a:t>
            </a:r>
            <a:r>
              <a:rPr lang="it-IT" sz="1200" dirty="0">
                <a:solidFill>
                  <a:schemeClr val="bg2"/>
                </a:solidFill>
              </a:rPr>
              <a:t> by </a:t>
            </a:r>
            <a:r>
              <a:rPr lang="it-IT" sz="1200" dirty="0" err="1">
                <a:solidFill>
                  <a:schemeClr val="bg2"/>
                </a:solidFill>
              </a:rPr>
              <a:t>number</a:t>
            </a:r>
            <a:r>
              <a:rPr lang="it-IT" sz="1200" dirty="0">
                <a:solidFill>
                  <a:schemeClr val="bg2"/>
                </a:solidFill>
              </a:rPr>
              <a:t> of streams</a:t>
            </a:r>
            <a:endParaRPr lang="en-US" sz="1200" dirty="0">
              <a:solidFill>
                <a:schemeClr val="bg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rauma &amp; Emergency Center Infographics by Slidesgo">
  <a:themeElements>
    <a:clrScheme name="Simple Light">
      <a:dk1>
        <a:srgbClr val="FFFFFF"/>
      </a:dk1>
      <a:lt1>
        <a:srgbClr val="000000"/>
      </a:lt1>
      <a:dk2>
        <a:srgbClr val="CCCCCC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477</TotalTime>
  <Words>711</Words>
  <Application>Microsoft Macintosh PowerPoint</Application>
  <PresentationFormat>Presentazione su schermo (16:9)</PresentationFormat>
  <Paragraphs>77</Paragraphs>
  <Slides>20</Slides>
  <Notes>20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20</vt:i4>
      </vt:variant>
    </vt:vector>
  </HeadingPairs>
  <TitlesOfParts>
    <vt:vector size="27" baseType="lpstr">
      <vt:lpstr>Arial</vt:lpstr>
      <vt:lpstr>Palanquin Dark Medium</vt:lpstr>
      <vt:lpstr>Lato</vt:lpstr>
      <vt:lpstr>Lexend Exa</vt:lpstr>
      <vt:lpstr>Roboto Condensed Light</vt:lpstr>
      <vt:lpstr>Lexend Exa Medium</vt:lpstr>
      <vt:lpstr>Trauma &amp; Emergency Center Infographics by Slidesgo</vt:lpstr>
      <vt:lpstr>Spotify &amp; Youtube Songs Statistics FRANGI Francesco Frigato, Andrea Felline, Gianluca Antolini</vt:lpstr>
      <vt:lpstr>TOPIC</vt:lpstr>
      <vt:lpstr>DATASETS</vt:lpstr>
      <vt:lpstr>PIPELINE</vt:lpstr>
      <vt:lpstr>ONTOLOGY</vt:lpstr>
      <vt:lpstr>ONTOLOGY</vt:lpstr>
      <vt:lpstr>ONTOLOGY</vt:lpstr>
      <vt:lpstr>VALIDATION</vt:lpstr>
      <vt:lpstr>QUERIES (1)</vt:lpstr>
      <vt:lpstr>QUERIES (2)</vt:lpstr>
      <vt:lpstr>QUERIES (3)</vt:lpstr>
      <vt:lpstr>QUERIES (4)</vt:lpstr>
      <vt:lpstr>QUERIES (5)</vt:lpstr>
      <vt:lpstr>QUERIES (6)</vt:lpstr>
      <vt:lpstr>QUERIES (7)</vt:lpstr>
      <vt:lpstr>QUERIES (8)</vt:lpstr>
      <vt:lpstr>QUERIES (9)</vt:lpstr>
      <vt:lpstr>QUERIES (10)</vt:lpstr>
      <vt:lpstr>QUERIES (11)</vt:lpstr>
      <vt:lpstr>THANKS FOR YOUR 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Spotify &amp; Youtube Songs Statistics FRANGI Francesco Frigato, Andrea Felline, Gianluca Antolini</dc:title>
  <cp:lastModifiedBy>Antolini Gianluca</cp:lastModifiedBy>
  <cp:revision>11</cp:revision>
  <dcterms:modified xsi:type="dcterms:W3CDTF">2024-01-03T16:00:39Z</dcterms:modified>
</cp:coreProperties>
</file>